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embeddings/oleObject1.bin" ContentType="application/vnd.openxmlformats-officedocument.oleObject"/>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3"/>
  </p:notesMasterIdLst>
  <p:handoutMasterIdLst>
    <p:handoutMasterId r:id="rId14"/>
  </p:handout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79">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eciliaFurtade" initials="C"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386"/>
    <a:srgbClr val="87B91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283" autoAdjust="0"/>
  </p:normalViewPr>
  <p:slideViewPr>
    <p:cSldViewPr snapToGrid="0" snapToObjects="1" showGuides="1">
      <p:cViewPr varScale="1">
        <p:scale>
          <a:sx n="126" d="100"/>
          <a:sy n="126" d="100"/>
        </p:scale>
        <p:origin x="-112" y="-520"/>
      </p:cViewPr>
      <p:guideLst>
        <p:guide orient="horz" pos="2160"/>
        <p:guide pos="2879"/>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handoutMaster" Target="handoutMasters/handoutMaster1.xml"/><Relationship Id="rId15" Type="http://schemas.openxmlformats.org/officeDocument/2006/relationships/printerSettings" Target="printerSettings/printerSettings1.bin"/><Relationship Id="rId16" Type="http://schemas.openxmlformats.org/officeDocument/2006/relationships/commentAuthors" Target="commentAuthors.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6D00D02-7ECE-9F4A-852C-3CC24F2A1FF4}" type="datetimeFigureOut">
              <a:rPr lang="en-US" smtClean="0"/>
              <a:t>30/01/2015</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AFACE20-B907-3F45-B620-82B0DC37CA69}" type="slidenum">
              <a:rPr lang="en-GB" smtClean="0"/>
              <a:t>‹#›</a:t>
            </a:fld>
            <a:endParaRPr lang="en-GB"/>
          </a:p>
        </p:txBody>
      </p:sp>
    </p:spTree>
    <p:extLst>
      <p:ext uri="{BB962C8B-B14F-4D97-AF65-F5344CB8AC3E}">
        <p14:creationId xmlns:p14="http://schemas.microsoft.com/office/powerpoint/2010/main" val="374895733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46DEB5D-347A-444F-90DE-1B6E2932F515}" type="datetimeFigureOut">
              <a:rPr lang="en-US" smtClean="0"/>
              <a:t>30/01/2015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7D2CA1-D120-9748-B6F6-7C32249A9953}" type="slidenum">
              <a:rPr lang="en-GB" smtClean="0"/>
              <a:t>‹#›</a:t>
            </a:fld>
            <a:endParaRPr lang="en-GB"/>
          </a:p>
        </p:txBody>
      </p:sp>
    </p:spTree>
    <p:extLst>
      <p:ext uri="{BB962C8B-B14F-4D97-AF65-F5344CB8AC3E}">
        <p14:creationId xmlns:p14="http://schemas.microsoft.com/office/powerpoint/2010/main" val="269122687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pPr algn="l" rtl="0"/>
            <a:fld id="{CB7D2CA1-D120-9748-B6F6-7C32249A9953}" type="slidenum">
              <a:rPr/>
              <a:t>1</a:t>
            </a:fld>
            <a:endParaRPr lang="fr-FR"/>
          </a:p>
        </p:txBody>
      </p:sp>
    </p:spTree>
    <p:extLst>
      <p:ext uri="{BB962C8B-B14F-4D97-AF65-F5344CB8AC3E}">
        <p14:creationId xmlns:p14="http://schemas.microsoft.com/office/powerpoint/2010/main" val="32255388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Demandez aux participants d'expliquer comment ils comprennent le dessin et d'illustrer les défis potentiels soulevés à l'aide d'un exemple concret.</a:t>
            </a:r>
          </a:p>
          <a:p>
            <a:endParaRPr lang="fr-FR" dirty="0" smtClean="0"/>
          </a:p>
          <a:p>
            <a:pPr algn="l" rtl="0"/>
            <a:r>
              <a:rPr lang="fr-FR" b="0" i="0" u="none" baseline="0" dirty="0"/>
              <a:t>Les praticiens sur le terrain travaillent dans des contextes complexes et sont fréquemment confrontés à des situations où ils doivent trouver un juste milieu entre leur engagement à fournir une assistance humanitaire et leur responsabilité de protéger les droits des personnes auxquelles ils cherchent à venir en aide.</a:t>
            </a:r>
          </a:p>
          <a:p>
            <a:endParaRPr lang="fr-FR" dirty="0" smtClean="0"/>
          </a:p>
          <a:p>
            <a:pPr algn="l" rtl="0"/>
            <a:r>
              <a:rPr lang="fr-FR" b="0" i="0" u="none" baseline="0" dirty="0"/>
              <a:t>Il ne suffit pas de s'attacher uniquement à soulager les conséquences des souffrances si la souffrance elle-même continue de se produire. La protection vise à s'attaquer aux causes profondes de la souffrance en protégeant la sécurité, la dignité et les droits des personnes.</a:t>
            </a:r>
            <a:endParaRPr lang="fr-FR" dirty="0"/>
          </a:p>
        </p:txBody>
      </p:sp>
      <p:sp>
        <p:nvSpPr>
          <p:cNvPr id="4" name="Slide Number Placeholder 3"/>
          <p:cNvSpPr>
            <a:spLocks noGrp="1"/>
          </p:cNvSpPr>
          <p:nvPr>
            <p:ph type="sldNum" sz="quarter" idx="10"/>
          </p:nvPr>
        </p:nvSpPr>
        <p:spPr/>
        <p:txBody>
          <a:bodyPr/>
          <a:lstStyle/>
          <a:p>
            <a:pPr algn="l" rtl="0"/>
            <a:fld id="{CB7D2CA1-D120-9748-B6F6-7C32249A9953}" type="slidenum">
              <a:rPr/>
              <a:t>3</a:t>
            </a:fld>
            <a:endParaRPr lang="fr-FR"/>
          </a:p>
        </p:txBody>
      </p:sp>
    </p:spTree>
    <p:extLst>
      <p:ext uri="{BB962C8B-B14F-4D97-AF65-F5344CB8AC3E}">
        <p14:creationId xmlns:p14="http://schemas.microsoft.com/office/powerpoint/2010/main" val="19376057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Durant les crises humanitaires, qu'il s'agisse d'un conflit armé, de violences politiques ou d'une catastrophe naturelle, le chaos règne partout.</a:t>
            </a:r>
          </a:p>
          <a:p>
            <a:endParaRPr lang="fr-FR" dirty="0" smtClean="0"/>
          </a:p>
          <a:p>
            <a:pPr algn="l" rtl="0"/>
            <a:r>
              <a:rPr lang="fr-FR" b="0" i="0" u="none" baseline="0" dirty="0"/>
              <a:t>Les infrastructures et les structures sociales, économiques, politiques, culturelles et physiques peuvent s'effondrer. Les personnes peuvent être déplacées de leur domicile et tenaillées par la peur. Dans un tel climat, les inégalités existantes, les tensions ethniques et les privations sont amplifiées. Ceux qui sont déjà vulnérables le deviennent encore plus. Dans un tel contexte, les gens n'ont pas seulement besoin d'une assistance matérielle mais aussi d'une protection.</a:t>
            </a:r>
            <a:endParaRPr lang="fr-FR" dirty="0"/>
          </a:p>
        </p:txBody>
      </p:sp>
      <p:sp>
        <p:nvSpPr>
          <p:cNvPr id="4" name="Slide Number Placeholder 3"/>
          <p:cNvSpPr>
            <a:spLocks noGrp="1"/>
          </p:cNvSpPr>
          <p:nvPr>
            <p:ph type="sldNum" sz="quarter" idx="10"/>
          </p:nvPr>
        </p:nvSpPr>
        <p:spPr/>
        <p:txBody>
          <a:bodyPr/>
          <a:lstStyle/>
          <a:p>
            <a:pPr algn="l" rtl="0"/>
            <a:fld id="{CB7D2CA1-D120-9748-B6F6-7C32249A9953}" type="slidenum">
              <a:rPr/>
              <a:t>4</a:t>
            </a:fld>
            <a:endParaRPr lang="fr-FR"/>
          </a:p>
        </p:txBody>
      </p:sp>
    </p:spTree>
    <p:extLst>
      <p:ext uri="{BB962C8B-B14F-4D97-AF65-F5344CB8AC3E}">
        <p14:creationId xmlns:p14="http://schemas.microsoft.com/office/powerpoint/2010/main" val="18948242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Poser cette questions aux participants et les laisser exprimer leurs idées avant d'afficher les suggestions de la diapo, qui ne sont en rien exhaustives.</a:t>
            </a:r>
          </a:p>
          <a:p>
            <a:endParaRPr lang="fr-FR" dirty="0" smtClean="0"/>
          </a:p>
          <a:p>
            <a:pPr algn="l" rtl="0"/>
            <a:r>
              <a:rPr lang="fr-FR" b="0" i="0" u="none" baseline="0" dirty="0"/>
              <a:t>Expliquer que les violations des droits de l'homme ne sont pas toujours intentionnelles ou planifiées. Parfois, elles peuvent être le résultat de ressources et de capacités insuffisantes pour préparer et réagir aux conséquences de la crise. Elles sont fréquemment le résultat de politiques inappropriées, de négligence ou d'omission – notamment vis-à-vis des groupes les plus vulnérables de la société, y compris les PDIP, les femmes, les enfants, les personnes âgées, les ménages </a:t>
            </a:r>
            <a:r>
              <a:rPr lang="fr-FR" b="0" i="0" u="none" baseline="0" dirty="0" smtClean="0"/>
              <a:t>monoparentaux, </a:t>
            </a:r>
            <a:r>
              <a:rPr lang="fr-FR" b="0" i="0" u="none" baseline="0" dirty="0"/>
              <a:t>les minorités ethniques et autochtones, les personnes handicapées ou vivant avec le VIH/sida.</a:t>
            </a:r>
            <a:endParaRPr lang="fr-FR" dirty="0"/>
          </a:p>
        </p:txBody>
      </p:sp>
      <p:sp>
        <p:nvSpPr>
          <p:cNvPr id="4" name="Slide Number Placeholder 3"/>
          <p:cNvSpPr>
            <a:spLocks noGrp="1"/>
          </p:cNvSpPr>
          <p:nvPr>
            <p:ph type="sldNum" sz="quarter" idx="10"/>
          </p:nvPr>
        </p:nvSpPr>
        <p:spPr/>
        <p:txBody>
          <a:bodyPr/>
          <a:lstStyle/>
          <a:p>
            <a:pPr algn="l" rtl="0"/>
            <a:fld id="{CB7D2CA1-D120-9748-B6F6-7C32249A9953}" type="slidenum">
              <a:rPr/>
              <a:t>5</a:t>
            </a:fld>
            <a:endParaRPr lang="fr-FR"/>
          </a:p>
        </p:txBody>
      </p:sp>
    </p:spTree>
    <p:extLst>
      <p:ext uri="{BB962C8B-B14F-4D97-AF65-F5344CB8AC3E}">
        <p14:creationId xmlns:p14="http://schemas.microsoft.com/office/powerpoint/2010/main" val="12973558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Ce </a:t>
            </a:r>
            <a:r>
              <a:rPr lang="fr-FR" b="0" i="0" u="none" baseline="0" dirty="0" smtClean="0"/>
              <a:t>graphique, élaboré par le CICR, est </a:t>
            </a:r>
            <a:r>
              <a:rPr lang="fr-FR" b="0" i="0" u="none" baseline="0" dirty="0"/>
              <a:t>souvent appelé « l'œuf de protection </a:t>
            </a:r>
            <a:r>
              <a:rPr lang="fr-FR" b="0" i="0" u="none" baseline="0" dirty="0" smtClean="0"/>
              <a:t>»,.</a:t>
            </a:r>
            <a:endParaRPr lang="fr-FR" b="0" i="0" u="none" baseline="0" dirty="0"/>
          </a:p>
          <a:p>
            <a:pPr algn="l" rtl="0"/>
            <a:r>
              <a:rPr lang="fr-FR" b="0" i="0" u="none" baseline="0" dirty="0"/>
              <a:t>Demander si un participant peut expliquer la signification des différents types d'actions mentionnées dans l'œuf.</a:t>
            </a:r>
          </a:p>
          <a:p>
            <a:endParaRPr lang="fr-FR" dirty="0" smtClean="0"/>
          </a:p>
          <a:p>
            <a:pPr marL="171450" indent="-171450" algn="l" rtl="0">
              <a:buFont typeface="Arial"/>
              <a:buChar char="•"/>
            </a:pPr>
            <a:r>
              <a:rPr lang="fr-FR" b="1" i="0" u="none" baseline="0" dirty="0"/>
              <a:t>Réactive </a:t>
            </a:r>
            <a:r>
              <a:rPr lang="fr-FR" b="0" i="0" u="none" baseline="0" dirty="0"/>
              <a:t>: activités visant à soulager les effets immédiats d'une menace ou à l'empêcher de se reproduire (par exemple, signaler une violation d'un droit humain dont vous avez été le témoin, fournir des services médicaux à une victime d'une violence sexuelle ou l'aider à accéder à ces services en lui fournissant un mode de transport, fournir du bois de feu pour que les femmes n'aient pas à se déplacer en dehors d'un camp de PDIP)</a:t>
            </a:r>
          </a:p>
          <a:p>
            <a:endParaRPr lang="fr-FR" dirty="0" smtClean="0"/>
          </a:p>
          <a:p>
            <a:pPr marL="171450" indent="-171450" algn="l" rtl="0">
              <a:buFont typeface="Arial"/>
              <a:buChar char="•"/>
            </a:pPr>
            <a:r>
              <a:rPr lang="fr-FR" b="1" i="0" u="none" baseline="0" dirty="0"/>
              <a:t>Réparatrice </a:t>
            </a:r>
            <a:r>
              <a:rPr lang="fr-FR" b="0" i="0" u="none" baseline="0" dirty="0"/>
              <a:t>: visant à restaurer la dignité de la personne et à garantir des conditions de vie adéquates grâce à la réadaptation, la restitution et la réparation </a:t>
            </a:r>
            <a:r>
              <a:rPr lang="fr-FR" b="0" i="0" u="none" baseline="0" dirty="0" smtClean="0"/>
              <a:t>alors </a:t>
            </a:r>
            <a:r>
              <a:rPr lang="fr-FR" b="0" i="0" u="none" baseline="0" dirty="0"/>
              <a:t>qu'elle vit avec les effets de l'abus qu'elle a subi (p. ex. conseil </a:t>
            </a:r>
            <a:r>
              <a:rPr lang="fr-FR" b="0" i="0" u="none" baseline="0" dirty="0" smtClean="0"/>
              <a:t>juridique, accès </a:t>
            </a:r>
            <a:r>
              <a:rPr lang="fr-FR" b="0" i="0" u="none" baseline="0" dirty="0"/>
              <a:t>à la justice, intégration de la protection dans l'assistance, aider la population touchée à accéder aux moyens à disposition pour obtenir réparation et faire valoir ses droits, éducation pour prévenir la stigmatisation des victimes de violence sexuelle, établissement de mécanismes de recherche de personnes et de regroupement des familles, formation professionnelle et soutien psychosocial à l'intention des anciens combattants)</a:t>
            </a:r>
          </a:p>
          <a:p>
            <a:endParaRPr lang="fr-FR" b="1" dirty="0" smtClean="0"/>
          </a:p>
          <a:p>
            <a:pPr marL="171450" indent="-171450" algn="l" rtl="0">
              <a:buFont typeface="Arial"/>
              <a:buChar char="•"/>
            </a:pPr>
            <a:r>
              <a:rPr lang="fr-FR" b="1" i="0" u="none" baseline="0" dirty="0"/>
              <a:t>Renforcement de l'environnement </a:t>
            </a:r>
            <a:r>
              <a:rPr lang="fr-FR" b="0" i="0" u="none" baseline="0" dirty="0"/>
              <a:t>: travail visant à prévenir les menaces physiques ou les violations de droits ou à réduire l'exposition ou la vulnérabilité à ce type de menaces et de violations. La prévention des menaces sur la protection comprend aussi les efforts visant à promouvoir un environnement – politique, social, culturel, institutionnel, économique et juridique – qui soit propice au plein respect des droits de l'individu (formation des forces armées au droit international humanitaire et </a:t>
            </a:r>
            <a:r>
              <a:rPr lang="fr-FR" b="0" i="0" u="none" baseline="0" dirty="0" smtClean="0"/>
              <a:t>au droit international relatif aux </a:t>
            </a:r>
            <a:r>
              <a:rPr lang="fr-FR" b="0" i="0" u="none" baseline="0" dirty="0"/>
              <a:t>droits de l'homme, plaider pour que l'interdiction de toute violence sexuelle soit inscrite dans la législation intérieure, plaider pour que les Principes directeurs relatifs au déplacement de personne s à l'intérieur de leur propre pays soient adoptés en guise de politique nationale)</a:t>
            </a:r>
          </a:p>
          <a:p>
            <a:endParaRPr lang="fr-FR" dirty="0" smtClean="0"/>
          </a:p>
          <a:p>
            <a:pPr algn="l" rtl="0"/>
            <a:r>
              <a:rPr lang="fr-FR" b="0" i="0" u="none" baseline="0" dirty="0"/>
              <a:t>(Adapté du Groupe sectoriel mondial sur la protection : Protection </a:t>
            </a:r>
            <a:r>
              <a:rPr lang="fr-FR" b="0" i="0" u="none" baseline="0" dirty="0" err="1"/>
              <a:t>mainstreaming</a:t>
            </a:r>
            <a:r>
              <a:rPr lang="fr-FR" b="0" i="0" u="none" baseline="0" dirty="0"/>
              <a:t> training, p. 17)</a:t>
            </a:r>
          </a:p>
          <a:p>
            <a:endParaRPr lang="fr-FR" dirty="0" smtClean="0"/>
          </a:p>
          <a:p>
            <a:pPr algn="l" rtl="0"/>
            <a:r>
              <a:rPr lang="fr-FR" b="0" i="0" u="none" baseline="0" dirty="0"/>
              <a:t>Expliquer aux participants que ces trois activités sont inter-indépendantes et peuvent être exécutées simultanément. Le plaidoyer est un élément commun aux trois types d'action, car nombre des réactions de protection associées consistent à tenter d'introduire un changement dans les comportements et les politiques qui menacent la population touchée.</a:t>
            </a:r>
          </a:p>
          <a:p>
            <a:endParaRPr lang="fr-FR" dirty="0" smtClean="0"/>
          </a:p>
          <a:p>
            <a:endParaRPr lang="fr-FR" dirty="0"/>
          </a:p>
        </p:txBody>
      </p:sp>
      <p:sp>
        <p:nvSpPr>
          <p:cNvPr id="4" name="Slide Number Placeholder 3"/>
          <p:cNvSpPr>
            <a:spLocks noGrp="1"/>
          </p:cNvSpPr>
          <p:nvPr>
            <p:ph type="sldNum" sz="quarter" idx="10"/>
          </p:nvPr>
        </p:nvSpPr>
        <p:spPr/>
        <p:txBody>
          <a:bodyPr/>
          <a:lstStyle/>
          <a:p>
            <a:pPr algn="l" rtl="0"/>
            <a:fld id="{CB7D2CA1-D120-9748-B6F6-7C32249A9953}" type="slidenum">
              <a:rPr/>
              <a:t>6</a:t>
            </a:fld>
            <a:endParaRPr lang="fr-FR"/>
          </a:p>
        </p:txBody>
      </p:sp>
    </p:spTree>
    <p:extLst>
      <p:ext uri="{BB962C8B-B14F-4D97-AF65-F5344CB8AC3E}">
        <p14:creationId xmlns:p14="http://schemas.microsoft.com/office/powerpoint/2010/main" val="12736324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En qualité de signataire des conventions et traités internationaux régissant les droits fondamentaux des </a:t>
            </a:r>
            <a:r>
              <a:rPr lang="fr-FR" b="0" i="0" u="none" baseline="0" dirty="0" smtClean="0"/>
              <a:t>personnes, </a:t>
            </a:r>
            <a:r>
              <a:rPr lang="fr-FR" b="0" i="0" u="none" baseline="0" dirty="0"/>
              <a:t>l'État est le premier acteur ayant l'obligation juridique de protéger les individus et les groupes sur son territoire. Si l'État – y compris l'administration civile, les forces de police et les autorités militaires – est légalement responsable de la protection, dans la pratique il existe un certain nombre d'exemples où l'État se montre incapable ou peu désireux de protéger les civils. De ce fait, d'autres individus et groupes interviennent et prennent des mesures pour s'attaquer ou faire face à l'insécurité et aux violations de droits. Le schéma met en valeur les principaux acteurs de la protection civile :</a:t>
            </a:r>
          </a:p>
          <a:p>
            <a:pPr marL="171450" indent="-171450" algn="l" rtl="0">
              <a:spcBef>
                <a:spcPts val="500"/>
              </a:spcBef>
              <a:buFont typeface="Arial"/>
              <a:buChar char="•"/>
            </a:pPr>
            <a:r>
              <a:rPr lang="fr-FR" b="0" i="0" u="none" baseline="0" dirty="0"/>
              <a:t>Les individus et les communautés touchés par l'insécurité ont leurs propres moyens d'adaptation, qui peuvent être positifs ou négatifs.</a:t>
            </a:r>
          </a:p>
          <a:p>
            <a:pPr marL="171450" indent="-171450" algn="l" rtl="0">
              <a:spcBef>
                <a:spcPts val="500"/>
              </a:spcBef>
              <a:buFont typeface="Arial"/>
              <a:buChar char="•"/>
            </a:pPr>
            <a:r>
              <a:rPr lang="fr-FR" b="0" i="0" u="none" baseline="0" dirty="0"/>
              <a:t>Les structures sociales et les groupes communautaires (par exemple, les institutions et les chefs religieux, les dirigeants communautaires locaux, etc.) peuvent être soit la cause des menaces sur la protection </a:t>
            </a:r>
            <a:r>
              <a:rPr lang="fr-FR" b="0" i="0" u="none" baseline="0" dirty="0" smtClean="0"/>
              <a:t>soit </a:t>
            </a:r>
            <a:r>
              <a:rPr lang="fr-FR" b="0" i="0" u="none" baseline="0" dirty="0"/>
              <a:t>le moyen d'organiser une intervention pour faire face à de telles menaces.</a:t>
            </a:r>
          </a:p>
          <a:p>
            <a:pPr marL="171450" indent="-171450" algn="l" rtl="0">
              <a:spcBef>
                <a:spcPts val="500"/>
              </a:spcBef>
              <a:buFont typeface="Arial"/>
              <a:buChar char="•"/>
            </a:pPr>
            <a:r>
              <a:rPr lang="fr-FR" b="0" i="0" u="none" baseline="0" dirty="0"/>
              <a:t>Certains acteurs ont un mandat juridique précis pour protéger les civils (par exemple, le HCR dans le cas de la protection des réfugiés ou le CICR dans le cas de la protection des civils en période de guerre), alors que d'autres n'exercent pas de mandat particulier mais leur présence et leur capacité peut leur donner un accès et un savoir-faire pour contribuer à la protection des civils (par exemple, les ONG).</a:t>
            </a:r>
          </a:p>
          <a:p>
            <a:endParaRPr lang="fr-FR" dirty="0" smtClean="0"/>
          </a:p>
          <a:p>
            <a:pPr algn="l" rtl="0"/>
            <a:r>
              <a:rPr lang="fr-FR" b="0" i="0" u="none" baseline="0" dirty="0"/>
              <a:t>(</a:t>
            </a:r>
            <a:r>
              <a:rPr lang="fr-FR" b="0" i="0" u="none" baseline="0" dirty="0" smtClean="0"/>
              <a:t>Graphique </a:t>
            </a:r>
            <a:r>
              <a:rPr lang="fr-FR" b="0" i="0" u="none" baseline="0" dirty="0"/>
              <a:t>et texte </a:t>
            </a:r>
            <a:r>
              <a:rPr lang="fr-FR" b="0" i="0" u="none" baseline="0" dirty="0" smtClean="0"/>
              <a:t>tirés du Protection </a:t>
            </a:r>
            <a:r>
              <a:rPr lang="fr-FR" b="0" i="0" u="none" baseline="0" dirty="0" err="1" smtClean="0"/>
              <a:t>Mainstreaming</a:t>
            </a:r>
            <a:r>
              <a:rPr lang="fr-FR" b="0" i="0" u="none" baseline="0" dirty="0" smtClean="0"/>
              <a:t> </a:t>
            </a:r>
            <a:r>
              <a:rPr lang="fr-FR" b="0" i="0" u="none" baseline="0" dirty="0" err="1" smtClean="0"/>
              <a:t>manual</a:t>
            </a:r>
            <a:r>
              <a:rPr lang="fr-FR" b="0" i="0" u="none" baseline="0" dirty="0" smtClean="0"/>
              <a:t> (manuel </a:t>
            </a:r>
            <a:r>
              <a:rPr lang="fr-FR" b="0" i="0" u="none" baseline="0" dirty="0"/>
              <a:t>d'intégration de la </a:t>
            </a:r>
            <a:r>
              <a:rPr lang="fr-FR" b="0" i="0" u="none" baseline="0" dirty="0" smtClean="0"/>
              <a:t>protection) de CWS</a:t>
            </a:r>
            <a:r>
              <a:rPr lang="fr-FR" b="0" i="0" u="none" baseline="0" dirty="0"/>
              <a:t>, 2012)</a:t>
            </a:r>
            <a:endParaRPr lang="fr-FR" dirty="0"/>
          </a:p>
        </p:txBody>
      </p:sp>
      <p:sp>
        <p:nvSpPr>
          <p:cNvPr id="4" name="Slide Number Placeholder 3"/>
          <p:cNvSpPr>
            <a:spLocks noGrp="1"/>
          </p:cNvSpPr>
          <p:nvPr>
            <p:ph type="sldNum" sz="quarter" idx="10"/>
          </p:nvPr>
        </p:nvSpPr>
        <p:spPr/>
        <p:txBody>
          <a:bodyPr/>
          <a:lstStyle/>
          <a:p>
            <a:pPr algn="l" rtl="0"/>
            <a:fld id="{CB7D2CA1-D120-9748-B6F6-7C32249A9953}" type="slidenum">
              <a:rPr/>
              <a:t>7</a:t>
            </a:fld>
            <a:endParaRPr lang="fr-FR"/>
          </a:p>
        </p:txBody>
      </p:sp>
    </p:spTree>
    <p:extLst>
      <p:ext uri="{BB962C8B-B14F-4D97-AF65-F5344CB8AC3E}">
        <p14:creationId xmlns:p14="http://schemas.microsoft.com/office/powerpoint/2010/main" val="41367797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Les quatre principes de protection du manuel Sphère traduisent en actions pratiques plusieurs des principes juridiques et des droits énoncés dans la Charte humanitaire.</a:t>
            </a:r>
          </a:p>
          <a:p>
            <a:endParaRPr lang="fr-FR" dirty="0" smtClean="0"/>
          </a:p>
          <a:p>
            <a:pPr algn="l" rtl="0"/>
            <a:r>
              <a:rPr lang="fr-FR" b="0" i="0" u="none" baseline="0" dirty="0"/>
              <a:t>Les agences qui ne sont pas des experts de la protection et qui ne disposent pas des compétences et des capacités pour réagir de manière appropriée aux abus de protection par le biais d'une programmation de protection indépendante ont toujours une responsabilité et un rôle très important à jouer pour améliorer l'environnement de protection pour les populations </a:t>
            </a:r>
            <a:r>
              <a:rPr lang="fr-FR" b="0" i="0" u="none" baseline="0" dirty="0" smtClean="0"/>
              <a:t>touchées. Elles peuvent le faire </a:t>
            </a:r>
            <a:r>
              <a:rPr lang="fr-FR" b="0" i="0" u="none" baseline="0" dirty="0"/>
              <a:t>par le biais d'un suivi de la </a:t>
            </a:r>
            <a:r>
              <a:rPr lang="fr-FR" b="0" i="0" u="none" baseline="0" dirty="0" smtClean="0"/>
              <a:t>protection, de la documentation (p</a:t>
            </a:r>
            <a:r>
              <a:rPr lang="fr-FR" b="0" i="0" u="none" baseline="0" dirty="0"/>
              <a:t>. ex. en documentant les risques pour la protection et les cas/tendances </a:t>
            </a:r>
            <a:r>
              <a:rPr lang="fr-FR" b="0" i="0" u="none" baseline="0" dirty="0" smtClean="0"/>
              <a:t>d'abus), </a:t>
            </a:r>
            <a:r>
              <a:rPr lang="fr-FR" b="0" i="0" u="none" baseline="0" dirty="0"/>
              <a:t>en </a:t>
            </a:r>
            <a:r>
              <a:rPr lang="fr-FR" b="0" i="0" u="none" baseline="0" dirty="0" smtClean="0"/>
              <a:t>notifiant </a:t>
            </a:r>
            <a:r>
              <a:rPr lang="fr-FR" b="0" i="0" u="none" baseline="0" dirty="0"/>
              <a:t>(avec l'assentiment/comme il convient) </a:t>
            </a:r>
            <a:r>
              <a:rPr lang="fr-FR" b="0" i="0" u="none" baseline="0" dirty="0" smtClean="0"/>
              <a:t>de l’information documentée les acteurs </a:t>
            </a:r>
            <a:r>
              <a:rPr lang="fr-FR" b="0" i="0" u="none" baseline="0" dirty="0"/>
              <a:t>ayant un mandat de protection et en </a:t>
            </a:r>
            <a:r>
              <a:rPr lang="fr-FR" b="0" i="0" u="none" baseline="0" dirty="0" smtClean="0"/>
              <a:t>orientant les </a:t>
            </a:r>
            <a:r>
              <a:rPr lang="fr-FR" b="0" i="0" u="none" baseline="0" dirty="0"/>
              <a:t>victimes/survivants d'un abus vers les services appropriés).</a:t>
            </a:r>
          </a:p>
          <a:p>
            <a:endParaRPr lang="fr-FR" dirty="0" smtClean="0"/>
          </a:p>
          <a:p>
            <a:pPr algn="l" rtl="0"/>
            <a:r>
              <a:rPr lang="fr-FR" b="0" i="0" u="none" baseline="0" dirty="0"/>
              <a:t>Source : </a:t>
            </a:r>
            <a:r>
              <a:rPr lang="fr-FR" b="0" i="0" u="none" baseline="0" dirty="0" err="1" smtClean="0"/>
              <a:t>Trocaire</a:t>
            </a:r>
            <a:r>
              <a:rPr lang="fr-FR" b="0" i="0" u="none" baseline="0" dirty="0" smtClean="0"/>
              <a:t> short guide to protection </a:t>
            </a:r>
            <a:r>
              <a:rPr lang="fr-FR" b="0" i="0" u="none" baseline="0" dirty="0" err="1" smtClean="0"/>
              <a:t>programming</a:t>
            </a:r>
            <a:r>
              <a:rPr lang="fr-FR" b="0" i="0" u="none" baseline="0" dirty="0" smtClean="0"/>
              <a:t> (Précis </a:t>
            </a:r>
            <a:r>
              <a:rPr lang="fr-FR" b="0" i="0" u="none" baseline="0" dirty="0"/>
              <a:t>de </a:t>
            </a:r>
            <a:r>
              <a:rPr lang="fr-FR" b="0" i="0" u="none" baseline="0" dirty="0" err="1"/>
              <a:t>Trocaire</a:t>
            </a:r>
            <a:r>
              <a:rPr lang="fr-FR" b="0" i="0" u="none" baseline="0" dirty="0"/>
              <a:t> sur la programmation en matière de </a:t>
            </a:r>
            <a:r>
              <a:rPr lang="fr-FR" b="0" i="0" u="none" baseline="0" dirty="0" smtClean="0"/>
              <a:t>protection), </a:t>
            </a:r>
            <a:r>
              <a:rPr lang="fr-FR" b="0" i="0" u="none" baseline="0" dirty="0"/>
              <a:t>2010</a:t>
            </a:r>
          </a:p>
          <a:p>
            <a:pPr algn="l" rtl="0"/>
            <a:r>
              <a:rPr lang="fr-FR" b="0" i="0" u="none" baseline="0" dirty="0"/>
              <a:t>(Ce point est particulièrement valable pour les principes de protection 3 et 4)</a:t>
            </a:r>
            <a:endParaRPr lang="fr-FR" dirty="0"/>
          </a:p>
        </p:txBody>
      </p:sp>
      <p:sp>
        <p:nvSpPr>
          <p:cNvPr id="4" name="Slide Number Placeholder 3"/>
          <p:cNvSpPr>
            <a:spLocks noGrp="1"/>
          </p:cNvSpPr>
          <p:nvPr>
            <p:ph type="sldNum" sz="quarter" idx="10"/>
          </p:nvPr>
        </p:nvSpPr>
        <p:spPr/>
        <p:txBody>
          <a:bodyPr/>
          <a:lstStyle/>
          <a:p>
            <a:pPr algn="l" rtl="0"/>
            <a:fld id="{CB7D2CA1-D120-9748-B6F6-7C32249A9953}" type="slidenum">
              <a:rPr/>
              <a:t>8</a:t>
            </a:fld>
            <a:endParaRPr lang="fr-FR"/>
          </a:p>
        </p:txBody>
      </p:sp>
    </p:spTree>
    <p:extLst>
      <p:ext uri="{BB962C8B-B14F-4D97-AF65-F5344CB8AC3E}">
        <p14:creationId xmlns:p14="http://schemas.microsoft.com/office/powerpoint/2010/main" val="1020451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Désigner un participant (ou demander un volontaire) pour suggérer une méthode énergique pour diviser les participants en 4 groupes.</a:t>
            </a:r>
          </a:p>
          <a:p>
            <a:pPr algn="l" rtl="0"/>
            <a:r>
              <a:rPr lang="fr-FR" b="0" i="0" u="none" baseline="0" dirty="0"/>
              <a:t>Le Groupe 1 se concentre sur le principe de protection 1, le Groupe 2 se concentre sur le principe de protection 2, etc.</a:t>
            </a:r>
          </a:p>
          <a:p>
            <a:pPr algn="l" rtl="0"/>
            <a:r>
              <a:rPr lang="fr-FR" b="0" i="0" u="none" baseline="0" dirty="0"/>
              <a:t>Encourager chaque membre de l'équipe à lire à son rythme, à utiliser un </a:t>
            </a:r>
            <a:r>
              <a:rPr lang="fr-FR" b="0" i="0" u="none" baseline="0" dirty="0" smtClean="0"/>
              <a:t>surligneur </a:t>
            </a:r>
            <a:r>
              <a:rPr lang="fr-FR" b="0" i="0" u="none" baseline="0" dirty="0"/>
              <a:t>pour surligner les mots et les messages clés et à s'approprier son manuel.</a:t>
            </a:r>
          </a:p>
          <a:p>
            <a:endParaRPr lang="fr-FR" dirty="0" smtClean="0"/>
          </a:p>
          <a:p>
            <a:pPr algn="l" rtl="0"/>
            <a:r>
              <a:rPr lang="fr-FR" b="0" i="0" u="none" baseline="0" dirty="0"/>
              <a:t>Laisser chaque équipe faire une présentation de 3 minutes maximum ; utiliser un chrono pour </a:t>
            </a:r>
            <a:r>
              <a:rPr lang="fr-FR" b="0" i="0" u="none" baseline="0" dirty="0" smtClean="0"/>
              <a:t>respecter l’horaire.</a:t>
            </a:r>
            <a:endParaRPr lang="fr-FR" dirty="0"/>
          </a:p>
        </p:txBody>
      </p:sp>
      <p:sp>
        <p:nvSpPr>
          <p:cNvPr id="4" name="Slide Number Placeholder 3"/>
          <p:cNvSpPr>
            <a:spLocks noGrp="1"/>
          </p:cNvSpPr>
          <p:nvPr>
            <p:ph type="sldNum" sz="quarter" idx="10"/>
          </p:nvPr>
        </p:nvSpPr>
        <p:spPr/>
        <p:txBody>
          <a:bodyPr/>
          <a:lstStyle/>
          <a:p>
            <a:pPr algn="l" rtl="0"/>
            <a:fld id="{CB7D2CA1-D120-9748-B6F6-7C32249A9953}" type="slidenum">
              <a:rPr/>
              <a:t>9</a:t>
            </a:fld>
            <a:endParaRPr lang="fr-FR"/>
          </a:p>
        </p:txBody>
      </p:sp>
    </p:spTree>
    <p:extLst>
      <p:ext uri="{BB962C8B-B14F-4D97-AF65-F5344CB8AC3E}">
        <p14:creationId xmlns:p14="http://schemas.microsoft.com/office/powerpoint/2010/main" val="3763630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smtClean="0"/>
              <a:t>Respecter </a:t>
            </a:r>
            <a:r>
              <a:rPr lang="fr-FR" b="0" i="0" u="none" baseline="0" dirty="0"/>
              <a:t>une durée de 20 minutes pour l'exercice, même si les participants n'ont pas eu le temps de finir de classer toutes les cartes. Il s'agit uniquement d'exemples, pour illustrer la situation, et ils ne sont en rien exhaustifs.</a:t>
            </a:r>
            <a:endParaRPr lang="fr-FR" dirty="0"/>
          </a:p>
        </p:txBody>
      </p:sp>
      <p:sp>
        <p:nvSpPr>
          <p:cNvPr id="4" name="Slide Number Placeholder 3"/>
          <p:cNvSpPr>
            <a:spLocks noGrp="1"/>
          </p:cNvSpPr>
          <p:nvPr>
            <p:ph type="sldNum" sz="quarter" idx="10"/>
          </p:nvPr>
        </p:nvSpPr>
        <p:spPr/>
        <p:txBody>
          <a:bodyPr/>
          <a:lstStyle/>
          <a:p>
            <a:pPr algn="l" rtl="0"/>
            <a:fld id="{CB7D2CA1-D120-9748-B6F6-7C32249A9953}" type="slidenum">
              <a:rPr/>
              <a:t>10</a:t>
            </a:fld>
            <a:endParaRPr lang="fr-FR"/>
          </a:p>
        </p:txBody>
      </p:sp>
    </p:spTree>
    <p:extLst>
      <p:ext uri="{BB962C8B-B14F-4D97-AF65-F5344CB8AC3E}">
        <p14:creationId xmlns:p14="http://schemas.microsoft.com/office/powerpoint/2010/main" val="3763630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descr="bottom-curv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655513"/>
            <a:ext cx="9144000" cy="1211010"/>
          </a:xfrm>
          <a:prstGeom prst="rect">
            <a:avLst/>
          </a:prstGeom>
        </p:spPr>
      </p:pic>
    </p:spTree>
    <p:extLst>
      <p:ext uri="{BB962C8B-B14F-4D97-AF65-F5344CB8AC3E}">
        <p14:creationId xmlns:p14="http://schemas.microsoft.com/office/powerpoint/2010/main" val="361182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Layout">
    <p:spTree>
      <p:nvGrpSpPr>
        <p:cNvPr id="1" name=""/>
        <p:cNvGrpSpPr/>
        <p:nvPr/>
      </p:nvGrpSpPr>
      <p:grpSpPr>
        <a:xfrm>
          <a:off x="0" y="0"/>
          <a:ext cx="0" cy="0"/>
          <a:chOff x="0" y="0"/>
          <a:chExt cx="0" cy="0"/>
        </a:xfrm>
      </p:grpSpPr>
      <p:pic>
        <p:nvPicPr>
          <p:cNvPr id="12" name="Picture 11" descr="bottom-curve-fa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7679604" cy="1081760"/>
          </a:xfrm>
        </p:spPr>
        <p:txBody>
          <a:bodyPr anchor="ctr" anchorCtr="0">
            <a:noAutofit/>
          </a:bodyPr>
          <a:lstStyle>
            <a:lvl1pPr>
              <a:defRPr sz="2800"/>
            </a:lvl1pPr>
          </a:lstStyle>
          <a:p>
            <a:r>
              <a:rPr lang="fr-FR" noProof="0" smtClean="0"/>
              <a:t>Click to edit Master title style</a:t>
            </a:r>
            <a:endParaRPr lang="fr-FR" noProof="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Autofit/>
          </a:bodyPr>
          <a:lstStyle>
            <a:lvl1pPr>
              <a:buClr>
                <a:schemeClr val="tx2"/>
              </a:buClr>
              <a:defRPr sz="2200">
                <a:solidFill>
                  <a:srgbClr val="000000"/>
                </a:solidFill>
              </a:defRPr>
            </a:lvl1pPr>
            <a:lvl2pPr>
              <a:defRPr sz="2200">
                <a:solidFill>
                  <a:srgbClr val="000000"/>
                </a:solidFill>
              </a:defRPr>
            </a:lvl2pPr>
            <a:lvl3pPr>
              <a:defRPr sz="2200">
                <a:solidFill>
                  <a:srgbClr val="000000"/>
                </a:solidFill>
              </a:defRPr>
            </a:lvl3pPr>
          </a:lstStyle>
          <a:p>
            <a:pPr lvl="0"/>
            <a:r>
              <a:rPr lang="fr-FR" noProof="0" smtClean="0"/>
              <a:t>Click to edit Master text styles</a:t>
            </a:r>
          </a:p>
          <a:p>
            <a:pPr lvl="1"/>
            <a:r>
              <a:rPr lang="fr-FR" noProof="0" smtClean="0"/>
              <a:t>Second level</a:t>
            </a:r>
          </a:p>
          <a:p>
            <a:pPr lvl="2"/>
            <a:r>
              <a:rPr lang="fr-FR" noProof="0" smtClean="0"/>
              <a:t>Third level</a:t>
            </a:r>
          </a:p>
        </p:txBody>
      </p:sp>
      <p:sp>
        <p:nvSpPr>
          <p:cNvPr id="10"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fr-FR" noProof="0" smtClean="0"/>
              <a:t>Module A12 – Sphère et les principes de protection</a:t>
            </a:r>
          </a:p>
          <a:p>
            <a:r>
              <a:rPr lang="fr-FR" noProof="0" smtClean="0"/>
              <a:t>Pack de formation Sphère 2015</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pic>
        <p:nvPicPr>
          <p:cNvPr id="11" name="Picture 10" descr="protection.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17406" y="59147"/>
            <a:ext cx="1031799" cy="900000"/>
          </a:xfrm>
          <a:prstGeom prst="rect">
            <a:avLst/>
          </a:prstGeom>
        </p:spPr>
      </p:pic>
    </p:spTree>
    <p:extLst>
      <p:ext uri="{BB962C8B-B14F-4D97-AF65-F5344CB8AC3E}">
        <p14:creationId xmlns:p14="http://schemas.microsoft.com/office/powerpoint/2010/main" val="1628730982"/>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dy Layout no footer">
    <p:spTree>
      <p:nvGrpSpPr>
        <p:cNvPr id="1" name=""/>
        <p:cNvGrpSpPr/>
        <p:nvPr/>
      </p:nvGrpSpPr>
      <p:grpSpPr>
        <a:xfrm>
          <a:off x="0" y="0"/>
          <a:ext cx="0" cy="0"/>
          <a:chOff x="0" y="0"/>
          <a:chExt cx="0" cy="0"/>
        </a:xfrm>
      </p:grpSpPr>
      <p:pic>
        <p:nvPicPr>
          <p:cNvPr id="3" name="Picture 2" descr="protection.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17406" y="59147"/>
            <a:ext cx="1031799" cy="900000"/>
          </a:xfrm>
          <a:prstGeom prst="rect">
            <a:avLst/>
          </a:prstGeom>
        </p:spPr>
      </p:pic>
      <p:sp>
        <p:nvSpPr>
          <p:cNvPr id="2" name="Title 1"/>
          <p:cNvSpPr>
            <a:spLocks noGrp="1"/>
          </p:cNvSpPr>
          <p:nvPr>
            <p:ph type="title"/>
          </p:nvPr>
        </p:nvSpPr>
        <p:spPr>
          <a:xfrm>
            <a:off x="457201" y="0"/>
            <a:ext cx="7629147" cy="1081760"/>
          </a:xfrm>
        </p:spPr>
        <p:txBody>
          <a:bodyPr anchor="ctr" anchorCtr="0">
            <a:noAutofit/>
          </a:bodyPr>
          <a:lstStyle>
            <a:lvl1pPr>
              <a:defRPr sz="2800"/>
            </a:lvl1pPr>
          </a:lstStyle>
          <a:p>
            <a:r>
              <a:rPr lang="fr-FR" noProof="0" smtClean="0"/>
              <a:t>Click to edit Master title style</a:t>
            </a:r>
            <a:endParaRPr lang="fr-FR" noProof="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Autofit/>
          </a:bodyPr>
          <a:lstStyle>
            <a:lvl1pPr>
              <a:buClr>
                <a:schemeClr val="tx2"/>
              </a:buClr>
              <a:defRPr sz="2200">
                <a:solidFill>
                  <a:srgbClr val="000000"/>
                </a:solidFill>
              </a:defRPr>
            </a:lvl1pPr>
            <a:lvl2pPr>
              <a:defRPr sz="2200">
                <a:solidFill>
                  <a:srgbClr val="000000"/>
                </a:solidFill>
              </a:defRPr>
            </a:lvl2pPr>
            <a:lvl3pPr>
              <a:defRPr sz="2200">
                <a:solidFill>
                  <a:srgbClr val="000000"/>
                </a:solidFill>
              </a:defRPr>
            </a:lvl3pPr>
          </a:lstStyle>
          <a:p>
            <a:pPr lvl="0"/>
            <a:r>
              <a:rPr lang="fr-FR" noProof="0" smtClean="0"/>
              <a:t>Click to edit Master text styles</a:t>
            </a:r>
          </a:p>
          <a:p>
            <a:pPr lvl="1"/>
            <a:r>
              <a:rPr lang="fr-FR" noProof="0" smtClean="0"/>
              <a:t>Second level</a:t>
            </a:r>
          </a:p>
          <a:p>
            <a:pPr lvl="2"/>
            <a:r>
              <a:rPr lang="fr-FR" noProof="0" smtClean="0"/>
              <a:t>Third level</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85677313"/>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xercise Layout">
    <p:spTree>
      <p:nvGrpSpPr>
        <p:cNvPr id="1" name=""/>
        <p:cNvGrpSpPr/>
        <p:nvPr/>
      </p:nvGrpSpPr>
      <p:grpSpPr>
        <a:xfrm>
          <a:off x="0" y="0"/>
          <a:ext cx="0" cy="0"/>
          <a:chOff x="0" y="0"/>
          <a:chExt cx="0" cy="0"/>
        </a:xfrm>
      </p:grpSpPr>
      <p:pic>
        <p:nvPicPr>
          <p:cNvPr id="3" name="Picture 2" descr="meeting shutterstock_230281012.jpg"/>
          <p:cNvPicPr>
            <a:picLocks noChangeAspect="1"/>
          </p:cNvPicPr>
          <p:nvPr userDrawn="1"/>
        </p:nvPicPr>
        <p:blipFill>
          <a:blip r:embed="rId2">
            <a:alphaModFix amt="73000"/>
            <a:extLst>
              <a:ext uri="{28A0092B-C50C-407E-A947-70E740481C1C}">
                <a14:useLocalDpi xmlns:a14="http://schemas.microsoft.com/office/drawing/2010/main" val="0"/>
              </a:ext>
            </a:extLst>
          </a:blip>
          <a:stretch>
            <a:fillRect/>
          </a:stretch>
        </p:blipFill>
        <p:spPr>
          <a:xfrm>
            <a:off x="5500687" y="3428900"/>
            <a:ext cx="3644656" cy="2882923"/>
          </a:xfrm>
          <a:prstGeom prst="rect">
            <a:avLst/>
          </a:prstGeom>
        </p:spPr>
      </p:pic>
      <p:pic>
        <p:nvPicPr>
          <p:cNvPr id="12" name="Picture 11" descr="bottom-curve-fade.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lstStyle>
            <a:lvl1pPr>
              <a:defRPr sz="2800">
                <a:solidFill>
                  <a:schemeClr val="accent1"/>
                </a:solidFill>
              </a:defRPr>
            </a:lvl1pPr>
          </a:lstStyle>
          <a:p>
            <a:r>
              <a:rPr lang="fr-FR" smtClean="0"/>
              <a:t>Click to edit Master title style</a:t>
            </a:r>
            <a:endParaRPr lang="fr-FR"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rmAutofit/>
          </a:bodyPr>
          <a:lstStyle>
            <a:lvl1pPr>
              <a:buClr>
                <a:schemeClr val="tx2"/>
              </a:buClr>
              <a:defRPr sz="2200">
                <a:solidFill>
                  <a:schemeClr val="tx1"/>
                </a:solidFill>
              </a:defRPr>
            </a:lvl1pPr>
            <a:lvl2pPr>
              <a:buClr>
                <a:schemeClr val="bg2"/>
              </a:buClr>
              <a:defRPr sz="2200">
                <a:solidFill>
                  <a:schemeClr val="tx1"/>
                </a:solidFill>
              </a:defRPr>
            </a:lvl2pPr>
            <a:lvl3pPr>
              <a:buClr>
                <a:schemeClr val="bg2"/>
              </a:buClr>
              <a:defRPr sz="2200">
                <a:solidFill>
                  <a:schemeClr val="tx1"/>
                </a:solidFill>
              </a:defRPr>
            </a:lvl3pPr>
          </a:lstStyle>
          <a:p>
            <a:pPr lvl="0"/>
            <a:r>
              <a:rPr lang="fr-FR" smtClean="0"/>
              <a:t>Click to edit Master text styles</a:t>
            </a:r>
          </a:p>
          <a:p>
            <a:pPr lvl="1"/>
            <a:r>
              <a:rPr lang="fr-FR" smtClean="0"/>
              <a:t>Second level</a:t>
            </a:r>
          </a:p>
          <a:p>
            <a:pPr lvl="2"/>
            <a:r>
              <a:rPr lang="fr-FR" smtClean="0"/>
              <a:t>Third </a:t>
            </a:r>
            <a:r>
              <a:rPr lang="fr-FR" noProof="0" smtClean="0"/>
              <a:t>level</a:t>
            </a:r>
            <a:endParaRPr lang="fr-FR" noProof="0" dirty="0" smtClean="0"/>
          </a:p>
        </p:txBody>
      </p:sp>
      <p:cxnSp>
        <p:nvCxnSpPr>
          <p:cNvPr id="13" name="Straight Connector 12"/>
          <p:cNvCxnSpPr/>
          <p:nvPr userDrawn="1"/>
        </p:nvCxnSpPr>
        <p:spPr>
          <a:xfrm>
            <a:off x="0" y="1057843"/>
            <a:ext cx="8889738"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10"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fr-FR" noProof="0" smtClean="0"/>
              <a:t>Module A12 – Sphère et les principes de protection</a:t>
            </a:r>
          </a:p>
          <a:p>
            <a:r>
              <a:rPr lang="fr-FR" noProof="0" smtClean="0"/>
              <a:t>Pack de formation Sphère 2015</a:t>
            </a:r>
          </a:p>
        </p:txBody>
      </p:sp>
    </p:spTree>
    <p:extLst>
      <p:ext uri="{BB962C8B-B14F-4D97-AF65-F5344CB8AC3E}">
        <p14:creationId xmlns:p14="http://schemas.microsoft.com/office/powerpoint/2010/main" val="471935112"/>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xercise Layout no graphic">
    <p:spTree>
      <p:nvGrpSpPr>
        <p:cNvPr id="1" name=""/>
        <p:cNvGrpSpPr/>
        <p:nvPr/>
      </p:nvGrpSpPr>
      <p:grpSpPr>
        <a:xfrm>
          <a:off x="0" y="0"/>
          <a:ext cx="0" cy="0"/>
          <a:chOff x="0" y="0"/>
          <a:chExt cx="0" cy="0"/>
        </a:xfrm>
      </p:grpSpPr>
      <p:pic>
        <p:nvPicPr>
          <p:cNvPr id="12" name="Picture 11" descr="bottom-curve-fa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lstStyle>
            <a:lvl1pPr>
              <a:defRPr sz="2800">
                <a:solidFill>
                  <a:schemeClr val="accent1"/>
                </a:solidFill>
              </a:defRPr>
            </a:lvl1pPr>
          </a:lstStyle>
          <a:p>
            <a:r>
              <a:rPr lang="fr-FR" smtClean="0"/>
              <a:t>Click to edit Master title style</a:t>
            </a:r>
            <a:endParaRPr lang="fr-FR"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rmAutofit/>
          </a:bodyPr>
          <a:lstStyle>
            <a:lvl1pPr>
              <a:buClr>
                <a:schemeClr val="tx2"/>
              </a:buClr>
              <a:defRPr sz="2200">
                <a:solidFill>
                  <a:schemeClr val="tx1"/>
                </a:solidFill>
              </a:defRPr>
            </a:lvl1pPr>
            <a:lvl2pPr>
              <a:buClr>
                <a:schemeClr val="bg2"/>
              </a:buClr>
              <a:defRPr sz="2200">
                <a:solidFill>
                  <a:schemeClr val="tx1"/>
                </a:solidFill>
              </a:defRPr>
            </a:lvl2pPr>
            <a:lvl3pPr>
              <a:buClr>
                <a:schemeClr val="bg2"/>
              </a:buClr>
              <a:defRPr sz="2200">
                <a:solidFill>
                  <a:schemeClr val="tx1"/>
                </a:solidFill>
              </a:defRPr>
            </a:lvl3pPr>
          </a:lstStyle>
          <a:p>
            <a:pPr lvl="0"/>
            <a:r>
              <a:rPr lang="fr-FR" smtClean="0"/>
              <a:t>Click to edit Master text styles</a:t>
            </a:r>
          </a:p>
          <a:p>
            <a:pPr lvl="1"/>
            <a:r>
              <a:rPr lang="fr-FR" smtClean="0"/>
              <a:t>Second level</a:t>
            </a:r>
          </a:p>
          <a:p>
            <a:pPr lvl="2"/>
            <a:r>
              <a:rPr lang="fr-FR" smtClean="0"/>
              <a:t>Third </a:t>
            </a:r>
            <a:r>
              <a:rPr lang="fr-FR" noProof="0" smtClean="0"/>
              <a:t>level</a:t>
            </a:r>
            <a:endParaRPr lang="fr-FR" noProof="0" dirty="0" smtClean="0"/>
          </a:p>
        </p:txBody>
      </p:sp>
      <p:cxnSp>
        <p:nvCxnSpPr>
          <p:cNvPr id="13" name="Straight Connector 12"/>
          <p:cNvCxnSpPr/>
          <p:nvPr userDrawn="1"/>
        </p:nvCxnSpPr>
        <p:spPr>
          <a:xfrm>
            <a:off x="0" y="1057843"/>
            <a:ext cx="8889738"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7"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fr-FR" noProof="0" smtClean="0"/>
              <a:t>Module A12 – Sphère et les principes de protection</a:t>
            </a:r>
          </a:p>
          <a:p>
            <a:r>
              <a:rPr lang="fr-FR" noProof="0" smtClean="0"/>
              <a:t>Pack de formation Sphère 2015</a:t>
            </a:r>
          </a:p>
        </p:txBody>
      </p:sp>
    </p:spTree>
    <p:extLst>
      <p:ext uri="{BB962C8B-B14F-4D97-AF65-F5344CB8AC3E}">
        <p14:creationId xmlns:p14="http://schemas.microsoft.com/office/powerpoint/2010/main" val="3277839486"/>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0"/>
            <a:ext cx="8229600" cy="1081760"/>
          </a:xfrm>
          <a:prstGeom prst="rect">
            <a:avLst/>
          </a:prstGeom>
          <a:noFill/>
        </p:spPr>
        <p:txBody>
          <a:bodyPr vert="horz" lIns="72000" tIns="36000" rIns="72000" bIns="36000" rtlCol="0" anchor="ctr" anchorCtr="0">
            <a:noAutofit/>
          </a:bodyPr>
          <a:lstStyle/>
          <a:p>
            <a:r>
              <a:rPr lang="fr-FR" smtClean="0"/>
              <a:t>Click to edit </a:t>
            </a:r>
            <a:r>
              <a:rPr lang="fr-FR" noProof="0" smtClean="0"/>
              <a:t>Master</a:t>
            </a:r>
            <a:r>
              <a:rPr lang="fr-FR" smtClean="0"/>
              <a:t> title style</a:t>
            </a:r>
            <a:endParaRPr lang="fr-FR" dirty="0"/>
          </a:p>
        </p:txBody>
      </p:sp>
      <p:sp>
        <p:nvSpPr>
          <p:cNvPr id="3" name="Text Placeholder 2"/>
          <p:cNvSpPr>
            <a:spLocks noGrp="1"/>
          </p:cNvSpPr>
          <p:nvPr>
            <p:ph type="body" idx="1"/>
          </p:nvPr>
        </p:nvSpPr>
        <p:spPr>
          <a:xfrm>
            <a:off x="457200" y="1352200"/>
            <a:ext cx="8229600" cy="4785722"/>
          </a:xfrm>
          <a:prstGeom prst="rect">
            <a:avLst/>
          </a:prstGeom>
        </p:spPr>
        <p:txBody>
          <a:bodyPr vert="horz" lIns="91440" tIns="45720" rIns="91440" bIns="45720" rtlCol="0">
            <a:noAutofit/>
          </a:bodyPr>
          <a:lstStyle/>
          <a:p>
            <a:pPr lvl="0"/>
            <a:r>
              <a:rPr lang="fr-FR" smtClean="0"/>
              <a:t>Click to edit Master text s</a:t>
            </a:r>
            <a:r>
              <a:rPr lang="fr-FR" noProof="0" smtClean="0"/>
              <a:t>tyles</a:t>
            </a:r>
          </a:p>
          <a:p>
            <a:pPr lvl="1"/>
            <a:r>
              <a:rPr lang="fr-FR" noProof="0" smtClean="0"/>
              <a:t>Second level</a:t>
            </a:r>
          </a:p>
          <a:p>
            <a:pPr lvl="2"/>
            <a:r>
              <a:rPr lang="fr-FR" noProof="0" smtClean="0"/>
              <a:t>Third level</a:t>
            </a:r>
            <a:endParaRPr lang="fr-FR" noProof="0" dirty="0" smtClean="0"/>
          </a:p>
        </p:txBody>
      </p:sp>
      <p:sp>
        <p:nvSpPr>
          <p:cNvPr id="5" name="Footer Placeholder 4"/>
          <p:cNvSpPr>
            <a:spLocks noGrp="1"/>
          </p:cNvSpPr>
          <p:nvPr>
            <p:ph type="ftr" sz="quarter" idx="3"/>
          </p:nvPr>
        </p:nvSpPr>
        <p:spPr>
          <a:xfrm>
            <a:off x="457199" y="6329599"/>
            <a:ext cx="6302244" cy="365125"/>
          </a:xfrm>
          <a:prstGeom prst="rect">
            <a:avLst/>
          </a:prstGeom>
        </p:spPr>
        <p:txBody>
          <a:bodyPr vert="horz" lIns="91440" tIns="45720" rIns="91440" bIns="45720" rtlCol="0" anchor="ctr"/>
          <a:lstStyle>
            <a:lvl1pPr algn="l">
              <a:defRPr sz="1000">
                <a:solidFill>
                  <a:srgbClr val="004386"/>
                </a:solidFill>
                <a:latin typeface="Tahoma"/>
                <a:cs typeface="Tahoma"/>
              </a:defRPr>
            </a:lvl1pPr>
          </a:lstStyle>
          <a:p>
            <a:r>
              <a:rPr lang="fr-FR" noProof="0" smtClean="0"/>
              <a:t>Module A12 – Sphère et les principes de protection</a:t>
            </a:r>
          </a:p>
          <a:p>
            <a:r>
              <a:rPr lang="fr-FR" noProof="0" smtClean="0"/>
              <a:t>Pack de formation Sphère 2015</a:t>
            </a:r>
          </a:p>
        </p:txBody>
      </p:sp>
    </p:spTree>
    <p:extLst>
      <p:ext uri="{BB962C8B-B14F-4D97-AF65-F5344CB8AC3E}">
        <p14:creationId xmlns:p14="http://schemas.microsoft.com/office/powerpoint/2010/main" val="17754815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1" r:id="rId4"/>
    <p:sldLayoutId id="2147483652" r:id="rId5"/>
  </p:sldLayoutIdLst>
  <p:hf sldNum="0" hdr="0" dt="0"/>
  <p:txStyles>
    <p:titleStyle>
      <a:lvl1pPr algn="l" defTabSz="457200" rtl="0" eaLnBrk="1" latinLnBrk="0" hangingPunct="1">
        <a:lnSpc>
          <a:spcPct val="100000"/>
        </a:lnSpc>
        <a:spcBef>
          <a:spcPct val="0"/>
        </a:spcBef>
        <a:buNone/>
        <a:defRPr sz="2800" b="1" kern="1200">
          <a:solidFill>
            <a:schemeClr val="tx2"/>
          </a:solidFill>
          <a:latin typeface="Tahoma"/>
          <a:ea typeface="+mj-ea"/>
          <a:cs typeface="Tahoma"/>
        </a:defRPr>
      </a:lvl1pPr>
    </p:titleStyle>
    <p:bodyStyle>
      <a:lvl1pPr marL="0" indent="0" algn="l" defTabSz="457200" rtl="0" eaLnBrk="1" latinLnBrk="0" hangingPunct="1">
        <a:spcBef>
          <a:spcPct val="20000"/>
        </a:spcBef>
        <a:buClr>
          <a:schemeClr val="tx2"/>
        </a:buClr>
        <a:buFontTx/>
        <a:buNone/>
        <a:defRPr sz="2200" kern="1200">
          <a:solidFill>
            <a:srgbClr val="004386"/>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4386"/>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4386"/>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jpg"/><Relationship Id="rId5" Type="http://schemas.openxmlformats.org/officeDocument/2006/relationships/image" Target="../media/image8.jp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9.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4" Type="http://schemas.openxmlformats.org/officeDocument/2006/relationships/oleObject" Target="../embeddings/oleObject1.bin"/><Relationship Id="rId5" Type="http://schemas.openxmlformats.org/officeDocument/2006/relationships/package" Target="../embeddings/Microsoft_Word_Document1.docx"/><Relationship Id="rId6" Type="http://schemas.openxmlformats.org/officeDocument/2006/relationships/image" Target="../media/image11.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57854" y="6104352"/>
            <a:ext cx="4606304" cy="338554"/>
          </a:xfrm>
          <a:prstGeom prst="rect">
            <a:avLst/>
          </a:prstGeom>
          <a:noFill/>
        </p:spPr>
        <p:txBody>
          <a:bodyPr wrap="square" rtlCol="0">
            <a:spAutoFit/>
          </a:bodyPr>
          <a:lstStyle/>
          <a:p>
            <a:pPr algn="l" rtl="0"/>
            <a:r>
              <a:rPr lang="fr-FR" sz="1600" b="0" i="0" u="none" baseline="0">
                <a:solidFill>
                  <a:schemeClr val="bg1"/>
                </a:solidFill>
                <a:latin typeface="Tahoma"/>
                <a:cs typeface="Tahoma"/>
              </a:rPr>
              <a:t>Module A12 – Pack de formation Sphère 2015</a:t>
            </a:r>
            <a:endParaRPr lang="fr-FR" sz="1600" dirty="0">
              <a:solidFill>
                <a:schemeClr val="bg1"/>
              </a:solidFill>
              <a:latin typeface="Tahoma"/>
              <a:cs typeface="Tahoma"/>
            </a:endParaRPr>
          </a:p>
        </p:txBody>
      </p:sp>
      <p:sp>
        <p:nvSpPr>
          <p:cNvPr id="7" name="Title 1"/>
          <p:cNvSpPr txBox="1">
            <a:spLocks/>
          </p:cNvSpPr>
          <p:nvPr/>
        </p:nvSpPr>
        <p:spPr>
          <a:xfrm>
            <a:off x="1704783" y="4052922"/>
            <a:ext cx="5736579" cy="1180338"/>
          </a:xfrm>
          <a:prstGeom prst="rect">
            <a:avLst/>
          </a:prstGeom>
          <a:noFill/>
        </p:spPr>
        <p:txBody>
          <a:bodyPr anchor="t" anchorCtr="0">
            <a:noAutofit/>
          </a:bodyPr>
          <a:lstStyle>
            <a:lvl1pPr algn="ctr" defTabSz="457200" rtl="0" eaLnBrk="1" latinLnBrk="0" hangingPunct="1">
              <a:lnSpc>
                <a:spcPct val="90000"/>
              </a:lnSpc>
              <a:spcBef>
                <a:spcPct val="0"/>
              </a:spcBef>
              <a:buNone/>
              <a:defRPr sz="4000" b="1" kern="1200" baseline="0">
                <a:solidFill>
                  <a:schemeClr val="bg2"/>
                </a:solidFill>
                <a:latin typeface="+mj-lt"/>
                <a:ea typeface="+mj-ea"/>
                <a:cs typeface="Lucida Sans Regular"/>
              </a:defRPr>
            </a:lvl1pPr>
          </a:lstStyle>
          <a:p>
            <a:pPr rtl="0">
              <a:lnSpc>
                <a:spcPct val="100000"/>
              </a:lnSpc>
            </a:pPr>
            <a:r>
              <a:rPr lang="fr-FR" sz="2400" b="0" i="1" u="none" baseline="0">
                <a:solidFill>
                  <a:schemeClr val="accent1"/>
                </a:solidFill>
                <a:latin typeface="Tahoma"/>
                <a:cs typeface="Tahoma"/>
              </a:rPr>
              <a:t>Que sont les principes de protection de Sphère et pourquoi sont-ils importants pour tous les acteurs humanitaires ?</a:t>
            </a:r>
          </a:p>
        </p:txBody>
      </p:sp>
      <p:sp>
        <p:nvSpPr>
          <p:cNvPr id="6" name="TextBox 5"/>
          <p:cNvSpPr txBox="1"/>
          <p:nvPr/>
        </p:nvSpPr>
        <p:spPr>
          <a:xfrm>
            <a:off x="1517254" y="2388016"/>
            <a:ext cx="6111628" cy="940770"/>
          </a:xfrm>
          <a:prstGeom prst="rect">
            <a:avLst/>
          </a:prstGeom>
          <a:noFill/>
        </p:spPr>
        <p:txBody>
          <a:bodyPr wrap="square" lIns="0" tIns="0" rIns="0" bIns="0" rtlCol="0">
            <a:spAutoFit/>
          </a:bodyPr>
          <a:lstStyle/>
          <a:p>
            <a:pPr algn="ctr" rtl="0">
              <a:lnSpc>
                <a:spcPct val="110000"/>
              </a:lnSpc>
            </a:pPr>
            <a:r>
              <a:rPr lang="fr-FR" sz="2800" b="1" i="0" u="none" baseline="0">
                <a:solidFill>
                  <a:schemeClr val="tx2"/>
                </a:solidFill>
                <a:latin typeface="Tahoma"/>
                <a:cs typeface="Tahoma"/>
              </a:rPr>
              <a:t>Sphère et les principes de protection</a:t>
            </a:r>
            <a:endParaRPr lang="fr-FR" sz="2800" b="1" dirty="0">
              <a:latin typeface="Tahoma"/>
              <a:cs typeface="Tahoma"/>
            </a:endParaRPr>
          </a:p>
        </p:txBody>
      </p:sp>
      <p:pic>
        <p:nvPicPr>
          <p:cNvPr id="10" name="Picture 9" descr="French-Sphere-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66170" y="523525"/>
            <a:ext cx="2585604" cy="1160290"/>
          </a:xfrm>
          <a:prstGeom prst="rect">
            <a:avLst/>
          </a:prstGeom>
        </p:spPr>
      </p:pic>
    </p:spTree>
    <p:extLst>
      <p:ext uri="{BB962C8B-B14F-4D97-AF65-F5344CB8AC3E}">
        <p14:creationId xmlns:p14="http://schemas.microsoft.com/office/powerpoint/2010/main" val="340790253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FR" sz="2600" b="1" i="0" u="none" baseline="0"/>
              <a:t>Jeu de cartes : </a:t>
            </a:r>
            <a:r>
              <a:rPr lang="fr-FR" sz="2600"/>
              <a:t/>
            </a:r>
            <a:br>
              <a:rPr lang="fr-FR" sz="2600"/>
            </a:br>
            <a:r>
              <a:rPr lang="fr-FR" sz="2600" b="1" i="0" u="none" baseline="0"/>
              <a:t>Principes de protection en action</a:t>
            </a:r>
          </a:p>
        </p:txBody>
      </p:sp>
      <p:sp>
        <p:nvSpPr>
          <p:cNvPr id="5" name="Content Placeholder 4"/>
          <p:cNvSpPr>
            <a:spLocks noGrp="1"/>
          </p:cNvSpPr>
          <p:nvPr>
            <p:ph idx="1"/>
          </p:nvPr>
        </p:nvSpPr>
        <p:spPr>
          <a:xfrm>
            <a:off x="457200" y="1340442"/>
            <a:ext cx="8229600" cy="4785722"/>
          </a:xfrm>
        </p:spPr>
        <p:txBody>
          <a:bodyPr>
            <a:normAutofit lnSpcReduction="10000"/>
          </a:bodyPr>
          <a:lstStyle/>
          <a:p>
            <a:pPr algn="l" rtl="0"/>
            <a:r>
              <a:rPr lang="fr-FR" sz="1900" b="0" i="0" u="none" baseline="0" dirty="0"/>
              <a:t>En groupes</a:t>
            </a:r>
          </a:p>
          <a:p>
            <a:pPr lvl="1" algn="l" rtl="0"/>
            <a:r>
              <a:rPr lang="fr-FR" sz="1900" b="0" i="0" u="none" baseline="0" dirty="0"/>
              <a:t>Tracez 4 colonnes sur une feuille de tableau de conférence et inscrivez le titre de chaque principe de protection en guise d'intitulé de colonne.</a:t>
            </a:r>
          </a:p>
          <a:p>
            <a:pPr lvl="1" algn="l" rtl="0"/>
            <a:r>
              <a:rPr lang="fr-FR" sz="1900" b="0" i="0" u="none" baseline="0" dirty="0"/>
              <a:t>Regardez le jeu de cartes qui a été distribué : chacune énonce une action qui peut être prise pour faire appliquer un ou plusieurs principes de protection. Discutez en groupe et placez </a:t>
            </a:r>
            <a:r>
              <a:rPr lang="fr-FR" sz="1900" b="0" i="0" u="none" baseline="0" dirty="0" smtClean="0"/>
              <a:t/>
            </a:r>
            <a:br>
              <a:rPr lang="fr-FR" sz="1900" b="0" i="0" u="none" baseline="0" dirty="0" smtClean="0"/>
            </a:br>
            <a:r>
              <a:rPr lang="fr-FR" sz="1900" b="0" i="0" u="none" baseline="0" dirty="0" smtClean="0"/>
              <a:t>chaque </a:t>
            </a:r>
            <a:r>
              <a:rPr lang="fr-FR" sz="1900" b="0" i="0" u="none" baseline="0" dirty="0"/>
              <a:t>carte dans la colonne du principe auquel </a:t>
            </a:r>
            <a:r>
              <a:rPr lang="fr-FR" sz="1900" b="0" i="0" u="none" baseline="0" dirty="0" smtClean="0"/>
              <a:t/>
            </a:r>
            <a:br>
              <a:rPr lang="fr-FR" sz="1900" b="0" i="0" u="none" baseline="0" dirty="0" smtClean="0"/>
            </a:br>
            <a:r>
              <a:rPr lang="fr-FR" sz="1900" b="0" i="0" u="none" baseline="0" dirty="0" smtClean="0"/>
              <a:t>l'action </a:t>
            </a:r>
            <a:r>
              <a:rPr lang="fr-FR" sz="1900" b="0" i="0" u="none" baseline="0" dirty="0"/>
              <a:t>se rapporte le plus.</a:t>
            </a:r>
          </a:p>
          <a:p>
            <a:pPr lvl="1" algn="l" rtl="0"/>
            <a:r>
              <a:rPr lang="fr-FR" sz="1900" b="0" i="0" u="none" baseline="0" dirty="0"/>
              <a:t>Vous avez aussi 5 cartes supplémentaires </a:t>
            </a:r>
            <a:r>
              <a:rPr lang="fr-FR" sz="1900" b="0" i="0" u="none" baseline="0" dirty="0" smtClean="0"/>
              <a:t/>
            </a:r>
            <a:br>
              <a:rPr lang="fr-FR" sz="1900" b="0" i="0" u="none" baseline="0" dirty="0" smtClean="0"/>
            </a:br>
            <a:r>
              <a:rPr lang="fr-FR" sz="1900" b="0" i="0" u="none" baseline="0" dirty="0" smtClean="0"/>
              <a:t>qui </a:t>
            </a:r>
            <a:r>
              <a:rPr lang="fr-FR" sz="1900" b="0" i="0" u="none" baseline="0" dirty="0"/>
              <a:t>sont </a:t>
            </a:r>
            <a:r>
              <a:rPr lang="fr-FR" sz="1900" b="0" i="0" u="none" baseline="0" dirty="0" smtClean="0"/>
              <a:t>vierges</a:t>
            </a:r>
            <a:r>
              <a:rPr lang="fr-FR" sz="1900" b="0" i="0" u="none" baseline="0" dirty="0"/>
              <a:t> : rédigez des actions </a:t>
            </a:r>
            <a:r>
              <a:rPr lang="fr-FR" sz="1900" b="0" i="0" u="none" baseline="0" dirty="0" smtClean="0"/>
              <a:t>de </a:t>
            </a:r>
            <a:br>
              <a:rPr lang="fr-FR" sz="1900" b="0" i="0" u="none" baseline="0" dirty="0" smtClean="0"/>
            </a:br>
            <a:r>
              <a:rPr lang="fr-FR" sz="1900" b="0" i="0" u="none" baseline="0" dirty="0" smtClean="0"/>
              <a:t>protection </a:t>
            </a:r>
            <a:r>
              <a:rPr lang="fr-FR" sz="1900" b="0" i="0" u="none" baseline="0" dirty="0"/>
              <a:t>supplémentaires qui sont </a:t>
            </a:r>
            <a:r>
              <a:rPr lang="fr-FR" sz="1900" b="0" i="0" u="none" baseline="0" dirty="0" smtClean="0"/>
              <a:t/>
            </a:r>
            <a:br>
              <a:rPr lang="fr-FR" sz="1900" b="0" i="0" u="none" baseline="0" dirty="0" smtClean="0"/>
            </a:br>
            <a:r>
              <a:rPr lang="fr-FR" sz="1900" b="0" i="0" u="none" baseline="0" dirty="0" smtClean="0"/>
              <a:t>importantes dans </a:t>
            </a:r>
            <a:r>
              <a:rPr lang="fr-FR" sz="1900" b="0" i="0" u="none" baseline="0" dirty="0"/>
              <a:t>le contexte de vos </a:t>
            </a:r>
            <a:r>
              <a:rPr lang="fr-FR" sz="1900" b="0" i="0" u="none" baseline="0" dirty="0" smtClean="0"/>
              <a:t/>
            </a:r>
            <a:br>
              <a:rPr lang="fr-FR" sz="1900" b="0" i="0" u="none" baseline="0" dirty="0" smtClean="0"/>
            </a:br>
            <a:r>
              <a:rPr lang="fr-FR" sz="1900" b="0" i="0" u="none" baseline="0" dirty="0" smtClean="0"/>
              <a:t>opérations </a:t>
            </a:r>
            <a:r>
              <a:rPr lang="fr-FR" sz="1900" b="0" i="0" u="none" baseline="0" dirty="0"/>
              <a:t>et placez-les </a:t>
            </a:r>
            <a:r>
              <a:rPr lang="fr-FR" sz="1900" dirty="0"/>
              <a:t/>
            </a:r>
            <a:br>
              <a:rPr lang="fr-FR" sz="1900" dirty="0"/>
            </a:br>
            <a:r>
              <a:rPr lang="fr-FR" sz="1900" b="0" i="0" u="none" baseline="0" dirty="0"/>
              <a:t>dans la colonne appropriée.</a:t>
            </a:r>
          </a:p>
        </p:txBody>
      </p:sp>
      <p:sp>
        <p:nvSpPr>
          <p:cNvPr id="4" name="Footer Placeholder 3"/>
          <p:cNvSpPr>
            <a:spLocks noGrp="1"/>
          </p:cNvSpPr>
          <p:nvPr>
            <p:ph type="ftr" sz="quarter" idx="3"/>
          </p:nvPr>
        </p:nvSpPr>
        <p:spPr>
          <a:xfrm>
            <a:off x="457198" y="6380737"/>
            <a:ext cx="6072099" cy="365125"/>
          </a:xfrm>
        </p:spPr>
        <p:txBody>
          <a:bodyPr/>
          <a:lstStyle/>
          <a:p>
            <a:pPr algn="l" rtl="0"/>
            <a:r>
              <a:rPr lang="fr-FR" b="0" i="0" u="none" baseline="0"/>
              <a:t>Module A12 – Sphère et les principes de protection</a:t>
            </a:r>
          </a:p>
          <a:p>
            <a:pPr algn="l" rtl="0"/>
            <a:r>
              <a:rPr lang="fr-FR" b="0" i="0" u="none" baseline="0"/>
              <a:t>Pack de formation Sphère 2015</a:t>
            </a:r>
            <a:endParaRPr lang="fr-FR" dirty="0" smtClean="0"/>
          </a:p>
        </p:txBody>
      </p:sp>
      <p:pic>
        <p:nvPicPr>
          <p:cNvPr id="3" name="Picture 2" descr="clock-2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14783" y="77560"/>
            <a:ext cx="1031799" cy="900000"/>
          </a:xfrm>
          <a:prstGeom prst="rect">
            <a:avLst/>
          </a:prstGeom>
        </p:spPr>
      </p:pic>
    </p:spTree>
    <p:extLst>
      <p:ext uri="{BB962C8B-B14F-4D97-AF65-F5344CB8AC3E}">
        <p14:creationId xmlns:p14="http://schemas.microsoft.com/office/powerpoint/2010/main" val="230467819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FR" b="1" i="0" u="none" baseline="0"/>
              <a:t>Messages clés</a:t>
            </a:r>
          </a:p>
        </p:txBody>
      </p:sp>
      <p:sp>
        <p:nvSpPr>
          <p:cNvPr id="5" name="Content Placeholder 4"/>
          <p:cNvSpPr>
            <a:spLocks noGrp="1"/>
          </p:cNvSpPr>
          <p:nvPr>
            <p:ph idx="1"/>
          </p:nvPr>
        </p:nvSpPr>
        <p:spPr/>
        <p:txBody>
          <a:bodyPr/>
          <a:lstStyle/>
          <a:p>
            <a:pPr lvl="1" algn="l" rtl="0">
              <a:spcBef>
                <a:spcPts val="2000"/>
              </a:spcBef>
            </a:pPr>
            <a:r>
              <a:rPr lang="fr-FR" b="0" i="0" u="none" baseline="0" dirty="0"/>
              <a:t>La protection vise à assurer la sécurité, la dignité et les droits des personnes touchées par une catastrophe ou un conflit armé.</a:t>
            </a:r>
          </a:p>
          <a:p>
            <a:pPr lvl="1" algn="l" rtl="0">
              <a:spcBef>
                <a:spcPts val="2000"/>
              </a:spcBef>
            </a:pPr>
            <a:r>
              <a:rPr lang="fr-FR" b="0" i="0" u="none" baseline="0" dirty="0"/>
              <a:t>Toutes les agences devraient être guidées par des principes de protection, même si elles n'ont pas </a:t>
            </a:r>
            <a:r>
              <a:rPr lang="fr-FR" b="0" i="0" u="none" baseline="0" dirty="0" smtClean="0"/>
              <a:t>spécifiquement un mandat</a:t>
            </a:r>
            <a:r>
              <a:rPr lang="fr-FR" b="0" i="0" u="none" dirty="0" smtClean="0"/>
              <a:t> </a:t>
            </a:r>
            <a:r>
              <a:rPr lang="fr-FR" b="0" i="0" u="none" baseline="0" dirty="0" smtClean="0"/>
              <a:t>de </a:t>
            </a:r>
            <a:r>
              <a:rPr lang="fr-FR" b="0" i="0" u="none" baseline="0" dirty="0"/>
              <a:t>protection ou </a:t>
            </a:r>
            <a:r>
              <a:rPr lang="fr-FR" b="0" i="0" u="none" baseline="0" dirty="0" smtClean="0"/>
              <a:t>ne sont pas spécialisées</a:t>
            </a:r>
            <a:r>
              <a:rPr lang="fr-FR" b="0" i="0" u="none" dirty="0" smtClean="0"/>
              <a:t> dans ce domaine</a:t>
            </a:r>
            <a:r>
              <a:rPr lang="fr-FR" b="0" i="0" u="none" baseline="0" dirty="0" smtClean="0"/>
              <a:t>.</a:t>
            </a:r>
            <a:endParaRPr lang="fr-FR" b="0" i="0" u="none" baseline="0" dirty="0"/>
          </a:p>
          <a:p>
            <a:pPr lvl="1" algn="l" rtl="0">
              <a:spcBef>
                <a:spcPts val="2000"/>
              </a:spcBef>
            </a:pPr>
            <a:r>
              <a:rPr lang="fr-FR" b="0" i="0" u="none" baseline="0" dirty="0"/>
              <a:t>Les quatre principes de protection décrivent comment les organisations peuvent éviter d'exposer la population touchée à de nouvelles souffrances et comment l'aider à accéder à une plus grande sécurité.</a:t>
            </a:r>
          </a:p>
        </p:txBody>
      </p:sp>
      <p:sp>
        <p:nvSpPr>
          <p:cNvPr id="4" name="Footer Placeholder 3"/>
          <p:cNvSpPr>
            <a:spLocks noGrp="1"/>
          </p:cNvSpPr>
          <p:nvPr>
            <p:ph type="ftr" sz="quarter" idx="3"/>
          </p:nvPr>
        </p:nvSpPr>
        <p:spPr/>
        <p:txBody>
          <a:bodyPr/>
          <a:lstStyle/>
          <a:p>
            <a:pPr algn="l" rtl="0"/>
            <a:r>
              <a:rPr lang="fr-FR" b="0" i="0" u="none" baseline="0"/>
              <a:t>Module A12 – Sphère et les principes de protection</a:t>
            </a:r>
          </a:p>
          <a:p>
            <a:pPr algn="l" rtl="0"/>
            <a:r>
              <a:rPr lang="fr-FR" b="0" i="0" u="none" baseline="0"/>
              <a:t>Pack de formation Sphère 2015</a:t>
            </a:r>
            <a:endParaRPr lang="fr-FR" dirty="0" smtClean="0"/>
          </a:p>
        </p:txBody>
      </p:sp>
    </p:spTree>
    <p:extLst>
      <p:ext uri="{BB962C8B-B14F-4D97-AF65-F5344CB8AC3E}">
        <p14:creationId xmlns:p14="http://schemas.microsoft.com/office/powerpoint/2010/main" val="342055386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FR" b="1" i="0" u="none" baseline="0"/>
              <a:t>Qu’est-ce que la protection ?</a:t>
            </a:r>
            <a:endParaRPr lang="fr-FR" dirty="0"/>
          </a:p>
        </p:txBody>
      </p:sp>
      <p:sp>
        <p:nvSpPr>
          <p:cNvPr id="3" name="Content Placeholder 2"/>
          <p:cNvSpPr>
            <a:spLocks noGrp="1"/>
          </p:cNvSpPr>
          <p:nvPr>
            <p:ph idx="1"/>
          </p:nvPr>
        </p:nvSpPr>
        <p:spPr/>
        <p:txBody>
          <a:bodyPr/>
          <a:lstStyle/>
          <a:p>
            <a:pPr algn="l" rtl="0">
              <a:spcBef>
                <a:spcPts val="2000"/>
              </a:spcBef>
            </a:pPr>
            <a:r>
              <a:rPr lang="fr-FR" b="0" i="1" u="none" baseline="0" dirty="0">
                <a:solidFill>
                  <a:schemeClr val="accent1"/>
                </a:solidFill>
              </a:rPr>
              <a:t>« La protection vise à assurer la sécurité, la dignité et les droits des personnes touchées par une catastrophe ou un conflit armé. » </a:t>
            </a:r>
          </a:p>
          <a:p>
            <a:pPr algn="r" rtl="0">
              <a:spcBef>
                <a:spcPts val="600"/>
              </a:spcBef>
            </a:pPr>
            <a:r>
              <a:rPr lang="fr-FR" sz="1800" b="0" i="1" u="none" baseline="0" dirty="0"/>
              <a:t>Page 33 du Manuel Sphère</a:t>
            </a:r>
          </a:p>
          <a:p>
            <a:pPr algn="l" rtl="0">
              <a:spcBef>
                <a:spcPts val="2000"/>
              </a:spcBef>
            </a:pPr>
            <a:r>
              <a:rPr lang="fr-FR" b="0" i="1" u="none" baseline="0" dirty="0">
                <a:solidFill>
                  <a:srgbClr val="579305"/>
                </a:solidFill>
              </a:rPr>
              <a:t>« La protection se définit comme toutes les activités visant à </a:t>
            </a:r>
            <a:r>
              <a:rPr lang="fr-FR" b="0" i="1" u="none" baseline="0" dirty="0" smtClean="0">
                <a:solidFill>
                  <a:srgbClr val="579305"/>
                </a:solidFill>
              </a:rPr>
              <a:t>assurer </a:t>
            </a:r>
            <a:r>
              <a:rPr lang="fr-FR" b="0" i="1" u="none" baseline="0" dirty="0">
                <a:solidFill>
                  <a:srgbClr val="579305"/>
                </a:solidFill>
              </a:rPr>
              <a:t>le plein respect des droits </a:t>
            </a:r>
            <a:r>
              <a:rPr lang="fr-FR" b="0" i="1" u="none" baseline="0" dirty="0" smtClean="0">
                <a:solidFill>
                  <a:srgbClr val="579305"/>
                </a:solidFill>
              </a:rPr>
              <a:t>de la personne </a:t>
            </a:r>
            <a:r>
              <a:rPr lang="fr-FR" b="0" i="1" u="none" baseline="0" dirty="0">
                <a:solidFill>
                  <a:srgbClr val="579305"/>
                </a:solidFill>
              </a:rPr>
              <a:t>conformément à la lettre et à l'esprit du </a:t>
            </a:r>
            <a:r>
              <a:rPr lang="fr-FR" b="0" i="1" u="none" baseline="0" dirty="0" smtClean="0">
                <a:solidFill>
                  <a:srgbClr val="579305"/>
                </a:solidFill>
              </a:rPr>
              <a:t>droit pertinent,</a:t>
            </a:r>
            <a:r>
              <a:rPr lang="fr-FR" b="0" i="1" u="none" dirty="0" smtClean="0">
                <a:solidFill>
                  <a:srgbClr val="579305"/>
                </a:solidFill>
              </a:rPr>
              <a:t> c’est-à-dire le </a:t>
            </a:r>
            <a:r>
              <a:rPr lang="fr-FR" b="0" i="1" u="none" baseline="0" dirty="0" smtClean="0">
                <a:solidFill>
                  <a:srgbClr val="579305"/>
                </a:solidFill>
              </a:rPr>
              <a:t>droit international</a:t>
            </a:r>
            <a:r>
              <a:rPr lang="fr-FR" b="0" i="1" u="none" dirty="0" smtClean="0">
                <a:solidFill>
                  <a:srgbClr val="579305"/>
                </a:solidFill>
              </a:rPr>
              <a:t> des droits de l’homme</a:t>
            </a:r>
            <a:r>
              <a:rPr lang="fr-FR" b="0" i="1" u="none" baseline="0" dirty="0" smtClean="0">
                <a:solidFill>
                  <a:srgbClr val="579305"/>
                </a:solidFill>
              </a:rPr>
              <a:t>, </a:t>
            </a:r>
            <a:r>
              <a:rPr lang="fr-FR" b="0" i="1" u="none" baseline="0" dirty="0">
                <a:solidFill>
                  <a:srgbClr val="579305"/>
                </a:solidFill>
              </a:rPr>
              <a:t>le droit international humanitaire et le droit des réfugiés. » </a:t>
            </a:r>
            <a:endParaRPr lang="fr-FR" i="1" dirty="0" smtClean="0">
              <a:solidFill>
                <a:srgbClr val="579305"/>
              </a:solidFill>
            </a:endParaRPr>
          </a:p>
          <a:p>
            <a:pPr algn="r" rtl="0">
              <a:spcBef>
                <a:spcPts val="600"/>
              </a:spcBef>
            </a:pPr>
            <a:r>
              <a:rPr lang="fr-FR" sz="1800" b="0" i="1" u="none" baseline="0" dirty="0"/>
              <a:t>(Définition adoptée par </a:t>
            </a:r>
            <a:r>
              <a:rPr lang="fr-FR" sz="1800" b="0" i="1" u="none" baseline="0" dirty="0" smtClean="0"/>
              <a:t>CICR/CPI)</a:t>
            </a:r>
            <a:endParaRPr lang="fr-FR" sz="1800" b="0" i="1" u="none" baseline="0" dirty="0"/>
          </a:p>
        </p:txBody>
      </p:sp>
      <p:sp>
        <p:nvSpPr>
          <p:cNvPr id="4" name="Footer Placeholder 3"/>
          <p:cNvSpPr>
            <a:spLocks noGrp="1"/>
          </p:cNvSpPr>
          <p:nvPr>
            <p:ph type="ftr" sz="quarter" idx="3"/>
          </p:nvPr>
        </p:nvSpPr>
        <p:spPr/>
        <p:txBody>
          <a:bodyPr/>
          <a:lstStyle/>
          <a:p>
            <a:pPr algn="l" rtl="0"/>
            <a:r>
              <a:rPr lang="fr-FR" b="0" i="0" u="none" baseline="0" dirty="0"/>
              <a:t>Module A12 – Sphère et les principes de protection</a:t>
            </a:r>
          </a:p>
          <a:p>
            <a:pPr algn="l" rtl="0"/>
            <a:r>
              <a:rPr lang="fr-FR" b="0" i="0" u="none" baseline="0" dirty="0"/>
              <a:t>Pack de formation Sphère 2015</a:t>
            </a:r>
            <a:endParaRPr lang="fr-FR" dirty="0" smtClean="0"/>
          </a:p>
        </p:txBody>
      </p:sp>
    </p:spTree>
    <p:extLst>
      <p:ext uri="{BB962C8B-B14F-4D97-AF65-F5344CB8AC3E}">
        <p14:creationId xmlns:p14="http://schemas.microsoft.com/office/powerpoint/2010/main" val="293626637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FR" b="1" i="0" u="none" baseline="0"/>
              <a:t>Trouver un juste équilibre entre assistance et protection</a:t>
            </a:r>
            <a:endParaRPr lang="fr-FR" dirty="0"/>
          </a:p>
        </p:txBody>
      </p:sp>
      <p:sp>
        <p:nvSpPr>
          <p:cNvPr id="3" name="Content Placeholder 2"/>
          <p:cNvSpPr>
            <a:spLocks noGrp="1"/>
          </p:cNvSpPr>
          <p:nvPr>
            <p:ph idx="1"/>
          </p:nvPr>
        </p:nvSpPr>
        <p:spPr>
          <a:xfrm>
            <a:off x="2240195" y="1826115"/>
            <a:ext cx="1814298" cy="491207"/>
          </a:xfrm>
        </p:spPr>
        <p:txBody>
          <a:bodyPr/>
          <a:lstStyle/>
          <a:p>
            <a:pPr algn="l" rtl="0"/>
            <a:r>
              <a:rPr lang="fr-FR" sz="1800" b="1" i="0" u="none" baseline="0" dirty="0">
                <a:solidFill>
                  <a:schemeClr val="tx2"/>
                </a:solidFill>
              </a:rPr>
              <a:t>Protection</a:t>
            </a:r>
          </a:p>
        </p:txBody>
      </p:sp>
      <p:sp>
        <p:nvSpPr>
          <p:cNvPr id="4" name="Footer Placeholder 3"/>
          <p:cNvSpPr>
            <a:spLocks noGrp="1"/>
          </p:cNvSpPr>
          <p:nvPr>
            <p:ph type="ftr" sz="quarter" idx="3"/>
          </p:nvPr>
        </p:nvSpPr>
        <p:spPr/>
        <p:txBody>
          <a:bodyPr/>
          <a:lstStyle/>
          <a:p>
            <a:pPr algn="l" rtl="0"/>
            <a:r>
              <a:rPr lang="fr-FR" b="0" i="0" u="none" baseline="0"/>
              <a:t>Module A12 – Sphère et les principes de protection</a:t>
            </a:r>
          </a:p>
          <a:p>
            <a:pPr algn="l" rtl="0"/>
            <a:r>
              <a:rPr lang="fr-FR" b="0" i="0" u="none" baseline="0"/>
              <a:t>Pack de formation Sphère 2015</a:t>
            </a:r>
            <a:endParaRPr lang="fr-FR" dirty="0" smtClean="0"/>
          </a:p>
        </p:txBody>
      </p:sp>
      <p:sp>
        <p:nvSpPr>
          <p:cNvPr id="5" name="Content Placeholder 2"/>
          <p:cNvSpPr txBox="1">
            <a:spLocks/>
          </p:cNvSpPr>
          <p:nvPr/>
        </p:nvSpPr>
        <p:spPr>
          <a:xfrm>
            <a:off x="5464257" y="1826115"/>
            <a:ext cx="1814298" cy="491207"/>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rtl="0"/>
            <a:r>
              <a:rPr lang="fr-FR" sz="1800" b="1" i="0" u="none" baseline="0" dirty="0">
                <a:solidFill>
                  <a:schemeClr val="tx2"/>
                </a:solidFill>
              </a:rPr>
              <a:t>Assistance</a:t>
            </a:r>
            <a:endParaRPr lang="fr-FR" sz="1800" b="1" dirty="0">
              <a:solidFill>
                <a:schemeClr val="tx2"/>
              </a:solidFill>
            </a:endParaRPr>
          </a:p>
        </p:txBody>
      </p:sp>
      <p:pic>
        <p:nvPicPr>
          <p:cNvPr id="6" name="Picture 5" descr="Sphere-person-balanced-backgrou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58379" y="1081759"/>
            <a:ext cx="3530981" cy="5089663"/>
          </a:xfrm>
          <a:prstGeom prst="rect">
            <a:avLst/>
          </a:prstGeom>
        </p:spPr>
      </p:pic>
      <p:pic>
        <p:nvPicPr>
          <p:cNvPr id="7" name="Picture 6" descr="Derenne.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0201" y="2712057"/>
            <a:ext cx="2102203" cy="1487309"/>
          </a:xfrm>
          <a:prstGeom prst="rect">
            <a:avLst/>
          </a:prstGeom>
        </p:spPr>
      </p:pic>
      <p:sp>
        <p:nvSpPr>
          <p:cNvPr id="9" name="TextBox 8"/>
          <p:cNvSpPr txBox="1"/>
          <p:nvPr/>
        </p:nvSpPr>
        <p:spPr>
          <a:xfrm>
            <a:off x="4577980" y="3213499"/>
            <a:ext cx="646215" cy="384977"/>
          </a:xfrm>
          <a:prstGeom prst="rect">
            <a:avLst/>
          </a:prstGeom>
          <a:noFill/>
        </p:spPr>
        <p:txBody>
          <a:bodyPr wrap="square" rtlCol="0">
            <a:spAutoFit/>
          </a:bodyPr>
          <a:lstStyle/>
          <a:p>
            <a:pPr algn="ctr" rtl="0">
              <a:lnSpc>
                <a:spcPct val="90000"/>
              </a:lnSpc>
            </a:pPr>
            <a:r>
              <a:rPr lang="fr-FR" sz="700" b="1" i="0" u="none" baseline="0" dirty="0">
                <a:solidFill>
                  <a:schemeClr val="bg1"/>
                </a:solidFill>
                <a:latin typeface="Tahoma"/>
                <a:cs typeface="Tahoma"/>
              </a:rPr>
              <a:t>Dignité de la personne</a:t>
            </a:r>
            <a:endParaRPr lang="fr-FR" sz="700" b="1" dirty="0">
              <a:solidFill>
                <a:schemeClr val="bg1"/>
              </a:solidFill>
              <a:latin typeface="Tahoma"/>
              <a:cs typeface="Tahoma"/>
            </a:endParaRPr>
          </a:p>
        </p:txBody>
      </p:sp>
      <p:pic>
        <p:nvPicPr>
          <p:cNvPr id="10" name="Picture 9" descr="McMillan_A6_French.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27110" y="2712057"/>
            <a:ext cx="2173580" cy="1541899"/>
          </a:xfrm>
          <a:prstGeom prst="rect">
            <a:avLst/>
          </a:prstGeom>
        </p:spPr>
      </p:pic>
    </p:spTree>
    <p:extLst>
      <p:ext uri="{BB962C8B-B14F-4D97-AF65-F5344CB8AC3E}">
        <p14:creationId xmlns:p14="http://schemas.microsoft.com/office/powerpoint/2010/main" val="247533166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FR" b="1" i="0" u="none" baseline="0"/>
              <a:t>Pourquoi la protection est-elle requise ?</a:t>
            </a:r>
          </a:p>
        </p:txBody>
      </p:sp>
      <p:sp>
        <p:nvSpPr>
          <p:cNvPr id="3" name="Content Placeholder 2"/>
          <p:cNvSpPr>
            <a:spLocks noGrp="1"/>
          </p:cNvSpPr>
          <p:nvPr>
            <p:ph idx="1"/>
          </p:nvPr>
        </p:nvSpPr>
        <p:spPr/>
        <p:txBody>
          <a:bodyPr/>
          <a:lstStyle/>
          <a:p>
            <a:pPr lvl="1" algn="l" rtl="0">
              <a:spcBef>
                <a:spcPts val="2000"/>
              </a:spcBef>
            </a:pPr>
            <a:r>
              <a:rPr lang="fr-FR" b="0" i="0" u="none" baseline="0" dirty="0"/>
              <a:t>Les crises humanitaires exacerbent les niveaux de </a:t>
            </a:r>
            <a:r>
              <a:rPr lang="fr-FR" b="0" i="0" u="none" baseline="0" dirty="0" smtClean="0"/>
              <a:t>risque</a:t>
            </a:r>
            <a:r>
              <a:rPr lang="fr-FR" b="0" i="0" u="none" dirty="0" smtClean="0"/>
              <a:t> pour les</a:t>
            </a:r>
            <a:r>
              <a:rPr lang="fr-FR" b="0" i="0" u="none" baseline="0" dirty="0" smtClean="0"/>
              <a:t> </a:t>
            </a:r>
            <a:r>
              <a:rPr lang="fr-FR" b="0" i="0" u="none" baseline="0" dirty="0"/>
              <a:t>populations touchées, en raison de la nature de la crise même et de l'effondrement des réseaux familiaux/sociaux de soutien.</a:t>
            </a:r>
            <a:endParaRPr lang="fr-FR" dirty="0"/>
          </a:p>
          <a:p>
            <a:pPr lvl="1" algn="l" rtl="0">
              <a:spcBef>
                <a:spcPts val="2000"/>
              </a:spcBef>
            </a:pPr>
            <a:r>
              <a:rPr lang="fr-FR" b="0" i="0" u="none" baseline="0" dirty="0"/>
              <a:t>Des besoins accrus entraînent des stratégies de survie qui peuvent se révéler dangereuses et accroître les risques en matière de protection.</a:t>
            </a:r>
            <a:endParaRPr lang="fr-FR" dirty="0"/>
          </a:p>
        </p:txBody>
      </p:sp>
      <p:sp>
        <p:nvSpPr>
          <p:cNvPr id="4" name="Footer Placeholder 3"/>
          <p:cNvSpPr>
            <a:spLocks noGrp="1"/>
          </p:cNvSpPr>
          <p:nvPr>
            <p:ph type="ftr" sz="quarter" idx="3"/>
          </p:nvPr>
        </p:nvSpPr>
        <p:spPr/>
        <p:txBody>
          <a:bodyPr/>
          <a:lstStyle/>
          <a:p>
            <a:pPr algn="l" rtl="0"/>
            <a:r>
              <a:rPr lang="fr-FR" b="0" i="0" u="none" baseline="0"/>
              <a:t>Module A12 – Sphère et les principes de protection</a:t>
            </a:r>
          </a:p>
          <a:p>
            <a:pPr algn="l" rtl="0"/>
            <a:r>
              <a:rPr lang="fr-FR" b="0" i="0" u="none" baseline="0"/>
              <a:t>Pack de formation Sphère 2015</a:t>
            </a:r>
            <a:endParaRPr lang="fr-FR" dirty="0" smtClean="0"/>
          </a:p>
        </p:txBody>
      </p:sp>
    </p:spTree>
    <p:extLst>
      <p:ext uri="{BB962C8B-B14F-4D97-AF65-F5344CB8AC3E}">
        <p14:creationId xmlns:p14="http://schemas.microsoft.com/office/powerpoint/2010/main" val="294004818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FR" sz="2400" b="1" i="0" u="none" baseline="0" dirty="0"/>
              <a:t>Quels </a:t>
            </a:r>
            <a:r>
              <a:rPr lang="fr-FR" sz="2400" b="1" i="0" u="none" baseline="0" dirty="0" smtClean="0"/>
              <a:t>sont </a:t>
            </a:r>
            <a:r>
              <a:rPr lang="fr-FR" sz="2400" dirty="0"/>
              <a:t>l</a:t>
            </a:r>
            <a:r>
              <a:rPr lang="fr-FR" sz="2400" b="1" i="0" u="none" baseline="0" dirty="0" smtClean="0"/>
              <a:t>es </a:t>
            </a:r>
            <a:r>
              <a:rPr lang="fr-FR" sz="2400" b="1" i="0" u="none" baseline="0" dirty="0"/>
              <a:t>exemples de préoccupations liées à la protection durant une crise humanitaire ?</a:t>
            </a:r>
            <a:endParaRPr lang="fr-FR" sz="2400" dirty="0"/>
          </a:p>
        </p:txBody>
      </p:sp>
      <p:sp>
        <p:nvSpPr>
          <p:cNvPr id="4" name="Footer Placeholder 3"/>
          <p:cNvSpPr>
            <a:spLocks noGrp="1"/>
          </p:cNvSpPr>
          <p:nvPr>
            <p:ph type="ftr" sz="quarter" idx="3"/>
          </p:nvPr>
        </p:nvSpPr>
        <p:spPr/>
        <p:txBody>
          <a:bodyPr/>
          <a:lstStyle/>
          <a:p>
            <a:pPr algn="l" rtl="0"/>
            <a:r>
              <a:rPr lang="fr-FR" b="0" i="0" u="none" baseline="0"/>
              <a:t>Module A12 – Sphère et les principes de protection</a:t>
            </a:r>
          </a:p>
          <a:p>
            <a:pPr algn="l" rtl="0"/>
            <a:r>
              <a:rPr lang="fr-FR" b="0" i="0" u="none" baseline="0"/>
              <a:t>Pack de formation Sphère 2015</a:t>
            </a:r>
            <a:endParaRPr lang="fr-FR" dirty="0" smtClean="0"/>
          </a:p>
        </p:txBody>
      </p:sp>
      <p:sp>
        <p:nvSpPr>
          <p:cNvPr id="5" name="Content Placeholder 2"/>
          <p:cNvSpPr txBox="1">
            <a:spLocks/>
          </p:cNvSpPr>
          <p:nvPr/>
        </p:nvSpPr>
        <p:spPr>
          <a:xfrm>
            <a:off x="6189462" y="1325464"/>
            <a:ext cx="2404299" cy="640506"/>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rtl="0"/>
            <a:r>
              <a:rPr lang="fr-FR" sz="1100" b="1" i="0" u="none" baseline="0" dirty="0">
                <a:solidFill>
                  <a:schemeClr val="accent1"/>
                </a:solidFill>
              </a:rPr>
              <a:t>Attaque intentionnelle, tuerie, blessure, déplacement et disparition de civils</a:t>
            </a:r>
          </a:p>
        </p:txBody>
      </p:sp>
      <p:sp>
        <p:nvSpPr>
          <p:cNvPr id="6" name="Content Placeholder 2"/>
          <p:cNvSpPr txBox="1">
            <a:spLocks/>
          </p:cNvSpPr>
          <p:nvPr/>
        </p:nvSpPr>
        <p:spPr>
          <a:xfrm>
            <a:off x="7015203" y="2720143"/>
            <a:ext cx="2128797" cy="835882"/>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rtl="0"/>
            <a:r>
              <a:rPr lang="fr-FR" sz="1100" b="1" i="0" u="none" baseline="0" dirty="0">
                <a:solidFill>
                  <a:schemeClr val="accent1"/>
                </a:solidFill>
              </a:rPr>
              <a:t>Discriminations dans l'accès à l'assistance, la santé, l'éducation, l'eau et les opportunités économiques</a:t>
            </a:r>
          </a:p>
        </p:txBody>
      </p:sp>
      <p:pic>
        <p:nvPicPr>
          <p:cNvPr id="7" name="Picture 2" descr="IMG_4033 - Cliquez pour agrandir"/>
          <p:cNvPicPr>
            <a:picLocks noChangeAspect="1" noChangeArrowheads="1"/>
          </p:cNvPicPr>
          <p:nvPr/>
        </p:nvPicPr>
        <p:blipFill>
          <a:blip r:embed="rId3" cstate="print"/>
          <a:srcRect/>
          <a:stretch>
            <a:fillRect/>
          </a:stretch>
        </p:blipFill>
        <p:spPr bwMode="auto">
          <a:xfrm>
            <a:off x="2206864" y="1965970"/>
            <a:ext cx="4762500" cy="3562351"/>
          </a:xfrm>
          <a:prstGeom prst="rect">
            <a:avLst/>
          </a:prstGeom>
          <a:noFill/>
        </p:spPr>
      </p:pic>
      <p:sp>
        <p:nvSpPr>
          <p:cNvPr id="8" name="Content Placeholder 2"/>
          <p:cNvSpPr txBox="1">
            <a:spLocks/>
          </p:cNvSpPr>
          <p:nvPr/>
        </p:nvSpPr>
        <p:spPr>
          <a:xfrm>
            <a:off x="7015203" y="2225740"/>
            <a:ext cx="2073826" cy="408496"/>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rtl="0"/>
            <a:r>
              <a:rPr lang="fr-FR" sz="1100" b="1" i="0" u="none" baseline="0">
                <a:solidFill>
                  <a:schemeClr val="accent1"/>
                </a:solidFill>
              </a:rPr>
              <a:t>Prostitution forcée</a:t>
            </a:r>
          </a:p>
        </p:txBody>
      </p:sp>
      <p:sp>
        <p:nvSpPr>
          <p:cNvPr id="9" name="Content Placeholder 2"/>
          <p:cNvSpPr txBox="1">
            <a:spLocks/>
          </p:cNvSpPr>
          <p:nvPr/>
        </p:nvSpPr>
        <p:spPr>
          <a:xfrm>
            <a:off x="7015203" y="3759986"/>
            <a:ext cx="1973083" cy="68104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rtl="0"/>
            <a:r>
              <a:rPr lang="fr-FR" sz="1100" b="1" i="0" u="none" baseline="0" dirty="0">
                <a:solidFill>
                  <a:schemeClr val="accent1"/>
                </a:solidFill>
              </a:rPr>
              <a:t>Restriction arbitraire </a:t>
            </a:r>
            <a:r>
              <a:rPr lang="fr-FR" sz="1100" b="1" i="0" u="none" baseline="0" dirty="0" smtClean="0">
                <a:solidFill>
                  <a:schemeClr val="accent1"/>
                </a:solidFill>
              </a:rPr>
              <a:t>des </a:t>
            </a:r>
            <a:r>
              <a:rPr lang="fr-FR" sz="1100" b="1" i="0" u="none" baseline="0" dirty="0">
                <a:solidFill>
                  <a:schemeClr val="accent1"/>
                </a:solidFill>
              </a:rPr>
              <a:t>mouvements, retours forcés</a:t>
            </a:r>
          </a:p>
        </p:txBody>
      </p:sp>
      <p:sp>
        <p:nvSpPr>
          <p:cNvPr id="10" name="Content Placeholder 2"/>
          <p:cNvSpPr txBox="1">
            <a:spLocks/>
          </p:cNvSpPr>
          <p:nvPr/>
        </p:nvSpPr>
        <p:spPr>
          <a:xfrm>
            <a:off x="7015203" y="4441034"/>
            <a:ext cx="2073826" cy="525073"/>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rtl="0"/>
            <a:r>
              <a:rPr lang="fr-FR" sz="1100" b="1" i="0" u="none" baseline="0">
                <a:solidFill>
                  <a:schemeClr val="accent1"/>
                </a:solidFill>
              </a:rPr>
              <a:t>Recrutement forcé dans les forces armées</a:t>
            </a:r>
          </a:p>
        </p:txBody>
      </p:sp>
      <p:sp>
        <p:nvSpPr>
          <p:cNvPr id="11" name="Content Placeholder 2"/>
          <p:cNvSpPr txBox="1">
            <a:spLocks/>
          </p:cNvSpPr>
          <p:nvPr/>
        </p:nvSpPr>
        <p:spPr>
          <a:xfrm>
            <a:off x="7015203" y="5003248"/>
            <a:ext cx="1973083" cy="525073"/>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rtl="0"/>
            <a:r>
              <a:rPr lang="fr-FR" sz="1100" b="1" i="0" u="none" baseline="0" dirty="0">
                <a:solidFill>
                  <a:schemeClr val="accent1"/>
                </a:solidFill>
              </a:rPr>
              <a:t>Torture et traitement inhumain</a:t>
            </a:r>
          </a:p>
        </p:txBody>
      </p:sp>
      <p:sp>
        <p:nvSpPr>
          <p:cNvPr id="12" name="Content Placeholder 2"/>
          <p:cNvSpPr txBox="1">
            <a:spLocks/>
          </p:cNvSpPr>
          <p:nvPr/>
        </p:nvSpPr>
        <p:spPr>
          <a:xfrm>
            <a:off x="763875" y="5528321"/>
            <a:ext cx="4659658" cy="525073"/>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rtl="0"/>
            <a:r>
              <a:rPr lang="fr-FR" sz="1100" b="1" i="0" u="none" baseline="0" dirty="0">
                <a:solidFill>
                  <a:schemeClr val="accent1"/>
                </a:solidFill>
              </a:rPr>
              <a:t>Soif, faim, maladie, causées par la destruction intentionnelle des services ou la privation des moyens d'existence</a:t>
            </a:r>
          </a:p>
        </p:txBody>
      </p:sp>
      <p:sp>
        <p:nvSpPr>
          <p:cNvPr id="13" name="Content Placeholder 2"/>
          <p:cNvSpPr txBox="1">
            <a:spLocks/>
          </p:cNvSpPr>
          <p:nvPr/>
        </p:nvSpPr>
        <p:spPr>
          <a:xfrm>
            <a:off x="310627" y="4866405"/>
            <a:ext cx="1725269" cy="591909"/>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0"/>
            <a:r>
              <a:rPr lang="fr-FR" sz="1100" b="1" i="0" u="none" baseline="0" dirty="0">
                <a:solidFill>
                  <a:schemeClr val="accent1"/>
                </a:solidFill>
              </a:rPr>
              <a:t>Entrave à la liberté politique ou religieuse</a:t>
            </a:r>
          </a:p>
        </p:txBody>
      </p:sp>
      <p:sp>
        <p:nvSpPr>
          <p:cNvPr id="14" name="Content Placeholder 2"/>
          <p:cNvSpPr txBox="1">
            <a:spLocks/>
          </p:cNvSpPr>
          <p:nvPr/>
        </p:nvSpPr>
        <p:spPr>
          <a:xfrm>
            <a:off x="465824" y="4345554"/>
            <a:ext cx="1570072" cy="396287"/>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0"/>
            <a:r>
              <a:rPr lang="fr-FR" sz="1100" b="1" i="0" u="none" baseline="0" dirty="0">
                <a:solidFill>
                  <a:schemeClr val="accent1"/>
                </a:solidFill>
              </a:rPr>
              <a:t>Utilisation de mines terrestres</a:t>
            </a:r>
          </a:p>
        </p:txBody>
      </p:sp>
      <p:sp>
        <p:nvSpPr>
          <p:cNvPr id="15" name="Content Placeholder 2"/>
          <p:cNvSpPr txBox="1">
            <a:spLocks/>
          </p:cNvSpPr>
          <p:nvPr/>
        </p:nvSpPr>
        <p:spPr>
          <a:xfrm>
            <a:off x="465824" y="3607218"/>
            <a:ext cx="1570072" cy="558939"/>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0"/>
            <a:r>
              <a:rPr lang="fr-FR" sz="1100" b="1" i="0" u="none" baseline="0" dirty="0">
                <a:solidFill>
                  <a:schemeClr val="accent1"/>
                </a:solidFill>
              </a:rPr>
              <a:t>Discrimination contre les minorités</a:t>
            </a:r>
          </a:p>
        </p:txBody>
      </p:sp>
      <p:sp>
        <p:nvSpPr>
          <p:cNvPr id="16" name="Content Placeholder 2"/>
          <p:cNvSpPr txBox="1">
            <a:spLocks/>
          </p:cNvSpPr>
          <p:nvPr/>
        </p:nvSpPr>
        <p:spPr>
          <a:xfrm>
            <a:off x="0" y="2777431"/>
            <a:ext cx="2035896" cy="805925"/>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0"/>
            <a:r>
              <a:rPr lang="fr-FR" sz="1100" b="1" i="0" u="none" baseline="0" dirty="0">
                <a:solidFill>
                  <a:schemeClr val="accent1"/>
                </a:solidFill>
              </a:rPr>
              <a:t>Exploitation et abus sexuels par les </a:t>
            </a:r>
            <a:r>
              <a:rPr lang="fr-FR" sz="1100" b="1" i="0" u="none" baseline="0" dirty="0" smtClean="0">
                <a:solidFill>
                  <a:schemeClr val="accent1"/>
                </a:solidFill>
              </a:rPr>
              <a:t>casques bleus </a:t>
            </a:r>
            <a:r>
              <a:rPr lang="fr-FR" sz="1100" b="1" i="0" u="none" baseline="0" dirty="0">
                <a:solidFill>
                  <a:schemeClr val="accent1"/>
                </a:solidFill>
              </a:rPr>
              <a:t>ou le personnel humanitaire</a:t>
            </a:r>
          </a:p>
        </p:txBody>
      </p:sp>
      <p:sp>
        <p:nvSpPr>
          <p:cNvPr id="17" name="Content Placeholder 2"/>
          <p:cNvSpPr txBox="1">
            <a:spLocks/>
          </p:cNvSpPr>
          <p:nvPr/>
        </p:nvSpPr>
        <p:spPr>
          <a:xfrm>
            <a:off x="310628" y="2225740"/>
            <a:ext cx="1725268" cy="530607"/>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0"/>
            <a:r>
              <a:rPr lang="fr-FR" sz="1100" b="1" i="0" u="none" baseline="0">
                <a:solidFill>
                  <a:schemeClr val="accent1"/>
                </a:solidFill>
              </a:rPr>
              <a:t>Accès limité aux marchés ou aux champs</a:t>
            </a:r>
          </a:p>
        </p:txBody>
      </p:sp>
      <p:sp>
        <p:nvSpPr>
          <p:cNvPr id="18" name="Content Placeholder 2"/>
          <p:cNvSpPr txBox="1">
            <a:spLocks/>
          </p:cNvSpPr>
          <p:nvPr/>
        </p:nvSpPr>
        <p:spPr>
          <a:xfrm>
            <a:off x="945297" y="1581895"/>
            <a:ext cx="1814236" cy="371864"/>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0"/>
            <a:r>
              <a:rPr lang="fr-FR" sz="1100" b="1" i="0" u="none" baseline="0" dirty="0">
                <a:solidFill>
                  <a:schemeClr val="accent1"/>
                </a:solidFill>
              </a:rPr>
              <a:t>Séparation de la famille</a:t>
            </a:r>
          </a:p>
        </p:txBody>
      </p:sp>
      <p:sp>
        <p:nvSpPr>
          <p:cNvPr id="19" name="Content Placeholder 2"/>
          <p:cNvSpPr txBox="1">
            <a:spLocks/>
          </p:cNvSpPr>
          <p:nvPr/>
        </p:nvSpPr>
        <p:spPr>
          <a:xfrm>
            <a:off x="2634082" y="1253757"/>
            <a:ext cx="1725268" cy="530607"/>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rtl="0"/>
            <a:r>
              <a:rPr lang="fr-FR" sz="1100" b="1" i="0" u="none" baseline="0" dirty="0">
                <a:solidFill>
                  <a:schemeClr val="accent1"/>
                </a:solidFill>
              </a:rPr>
              <a:t>Perte d'un certificat de naissance</a:t>
            </a:r>
          </a:p>
        </p:txBody>
      </p:sp>
      <p:sp>
        <p:nvSpPr>
          <p:cNvPr id="20" name="Content Placeholder 2"/>
          <p:cNvSpPr txBox="1">
            <a:spLocks/>
          </p:cNvSpPr>
          <p:nvPr/>
        </p:nvSpPr>
        <p:spPr>
          <a:xfrm>
            <a:off x="4404881" y="1253757"/>
            <a:ext cx="1725268" cy="530607"/>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rtl="0"/>
            <a:r>
              <a:rPr lang="fr-FR" sz="1100" b="1" i="0" u="none" baseline="0" dirty="0">
                <a:solidFill>
                  <a:schemeClr val="accent1"/>
                </a:solidFill>
              </a:rPr>
              <a:t>Violence contre des enfants</a:t>
            </a:r>
          </a:p>
        </p:txBody>
      </p:sp>
      <p:sp>
        <p:nvSpPr>
          <p:cNvPr id="21" name="TextBox 20"/>
          <p:cNvSpPr txBox="1"/>
          <p:nvPr/>
        </p:nvSpPr>
        <p:spPr>
          <a:xfrm>
            <a:off x="4779039" y="5513362"/>
            <a:ext cx="2361293" cy="230832"/>
          </a:xfrm>
          <a:prstGeom prst="rect">
            <a:avLst/>
          </a:prstGeom>
          <a:noFill/>
        </p:spPr>
        <p:txBody>
          <a:bodyPr wrap="square" rtlCol="0">
            <a:spAutoFit/>
          </a:bodyPr>
          <a:lstStyle/>
          <a:p>
            <a:pPr algn="r" rtl="0"/>
            <a:r>
              <a:rPr lang="fr-FR" sz="900" b="0" i="1" u="none" baseline="0" dirty="0" smtClean="0">
                <a:latin typeface="Tahoma"/>
                <a:cs typeface="Tahoma"/>
              </a:rPr>
              <a:t>Photo : Astrid </a:t>
            </a:r>
            <a:r>
              <a:rPr lang="fr-FR" sz="900" b="0" i="1" u="none" baseline="0" dirty="0">
                <a:latin typeface="Tahoma"/>
                <a:cs typeface="Tahoma"/>
              </a:rPr>
              <a:t>de Valon/2011</a:t>
            </a:r>
            <a:endParaRPr lang="fr-FR" sz="900" i="1" dirty="0">
              <a:latin typeface="Tahoma"/>
              <a:cs typeface="Tahoma"/>
            </a:endParaRPr>
          </a:p>
        </p:txBody>
      </p:sp>
    </p:spTree>
    <p:extLst>
      <p:ext uri="{BB962C8B-B14F-4D97-AF65-F5344CB8AC3E}">
        <p14:creationId xmlns:p14="http://schemas.microsoft.com/office/powerpoint/2010/main" val="130787813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9" grpId="0"/>
      <p:bldP spid="10" grpId="0"/>
      <p:bldP spid="11" grpId="0"/>
      <p:bldP spid="12" grpId="0"/>
      <p:bldP spid="13" grpId="0"/>
      <p:bldP spid="14" grpId="0"/>
      <p:bldP spid="15" grpId="0"/>
      <p:bldP spid="16" grpId="0"/>
      <p:bldP spid="17" grpId="0"/>
      <p:bldP spid="18" grpId="0"/>
      <p:bldP spid="19" grpId="0"/>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FR" b="1" i="0" u="none" baseline="0"/>
              <a:t>Différents modes d'actions de protection</a:t>
            </a:r>
          </a:p>
        </p:txBody>
      </p:sp>
      <p:sp>
        <p:nvSpPr>
          <p:cNvPr id="4" name="Footer Placeholder 3"/>
          <p:cNvSpPr>
            <a:spLocks noGrp="1"/>
          </p:cNvSpPr>
          <p:nvPr>
            <p:ph type="ftr" sz="quarter" idx="3"/>
          </p:nvPr>
        </p:nvSpPr>
        <p:spPr/>
        <p:txBody>
          <a:bodyPr/>
          <a:lstStyle/>
          <a:p>
            <a:pPr algn="l" rtl="0"/>
            <a:r>
              <a:rPr lang="fr-FR" b="0" i="0" u="none" baseline="0"/>
              <a:t>Module A12 – Sphère et les principes de protection</a:t>
            </a:r>
          </a:p>
          <a:p>
            <a:pPr algn="l" rtl="0"/>
            <a:r>
              <a:rPr lang="fr-FR" b="0" i="0" u="none" baseline="0"/>
              <a:t>Pack de formation Sphère 2015</a:t>
            </a:r>
            <a:endParaRPr lang="fr-FR" dirty="0" smtClean="0"/>
          </a:p>
        </p:txBody>
      </p:sp>
      <p:sp>
        <p:nvSpPr>
          <p:cNvPr id="5" name="Oval 4"/>
          <p:cNvSpPr/>
          <p:nvPr/>
        </p:nvSpPr>
        <p:spPr>
          <a:xfrm>
            <a:off x="696104" y="1709539"/>
            <a:ext cx="7693783" cy="3992996"/>
          </a:xfrm>
          <a:prstGeom prst="ellipse">
            <a:avLst/>
          </a:prstGeom>
          <a:solidFill>
            <a:schemeClr val="accent5">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fr-FR"/>
          </a:p>
        </p:txBody>
      </p:sp>
      <p:sp>
        <p:nvSpPr>
          <p:cNvPr id="7" name="Oval 6"/>
          <p:cNvSpPr/>
          <p:nvPr/>
        </p:nvSpPr>
        <p:spPr>
          <a:xfrm>
            <a:off x="845599" y="2245068"/>
            <a:ext cx="5341909" cy="2921939"/>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fr-FR"/>
          </a:p>
        </p:txBody>
      </p:sp>
      <p:sp>
        <p:nvSpPr>
          <p:cNvPr id="6" name="Oval 5"/>
          <p:cNvSpPr/>
          <p:nvPr/>
        </p:nvSpPr>
        <p:spPr>
          <a:xfrm>
            <a:off x="1030904" y="2656430"/>
            <a:ext cx="3392107" cy="2150648"/>
          </a:xfrm>
          <a:prstGeom prst="ellipse">
            <a:avLst/>
          </a:prstGeom>
          <a:solidFill>
            <a:schemeClr val="bg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fr-FR"/>
          </a:p>
        </p:txBody>
      </p:sp>
      <p:sp>
        <p:nvSpPr>
          <p:cNvPr id="8" name="Content Placeholder 2"/>
          <p:cNvSpPr txBox="1">
            <a:spLocks/>
          </p:cNvSpPr>
          <p:nvPr/>
        </p:nvSpPr>
        <p:spPr>
          <a:xfrm>
            <a:off x="4646038" y="3153083"/>
            <a:ext cx="1313591" cy="698794"/>
          </a:xfrm>
          <a:prstGeom prst="rect">
            <a:avLst/>
          </a:prstGeom>
        </p:spPr>
        <p:txBody>
          <a:bodyPr vert="horz" lIns="91440" tIns="45720" rIns="91440" bIns="45720" rtlCol="0" anchor="t" anchorCtr="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rtl="0"/>
            <a:r>
              <a:rPr lang="fr-FR" sz="1400" b="1" i="0" u="none" baseline="0" dirty="0">
                <a:solidFill>
                  <a:schemeClr val="bg1"/>
                </a:solidFill>
              </a:rPr>
              <a:t>Action réparatrice</a:t>
            </a:r>
            <a:endParaRPr lang="fr-FR" sz="1400" b="1" dirty="0">
              <a:solidFill>
                <a:schemeClr val="bg1"/>
              </a:solidFill>
            </a:endParaRPr>
          </a:p>
        </p:txBody>
      </p:sp>
      <p:sp>
        <p:nvSpPr>
          <p:cNvPr id="9" name="Content Placeholder 2"/>
          <p:cNvSpPr txBox="1">
            <a:spLocks/>
          </p:cNvSpPr>
          <p:nvPr/>
        </p:nvSpPr>
        <p:spPr>
          <a:xfrm>
            <a:off x="6330737" y="2962123"/>
            <a:ext cx="1806068" cy="1236079"/>
          </a:xfrm>
          <a:prstGeom prst="rect">
            <a:avLst/>
          </a:prstGeom>
        </p:spPr>
        <p:txBody>
          <a:bodyPr vert="horz" lIns="91440" tIns="45720" rIns="91440" bIns="45720" rtlCol="0" anchor="t" anchorCtr="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rtl="0"/>
            <a:r>
              <a:rPr lang="fr-FR" sz="1400" b="1" i="0" u="none" baseline="0" dirty="0"/>
              <a:t>Action de </a:t>
            </a:r>
            <a:r>
              <a:rPr lang="fr-FR" sz="1400" b="1" i="0" u="none" baseline="0" dirty="0" smtClean="0"/>
              <a:t>prévention/Création de </a:t>
            </a:r>
            <a:br>
              <a:rPr lang="fr-FR" sz="1400" b="1" i="0" u="none" baseline="0" dirty="0" smtClean="0"/>
            </a:br>
            <a:r>
              <a:rPr lang="fr-FR" sz="1400" b="1" i="0" u="none" baseline="0" dirty="0" smtClean="0"/>
              <a:t>l’environnement</a:t>
            </a:r>
            <a:endParaRPr lang="fr-FR" sz="1400" b="1" i="0" u="none" baseline="0" dirty="0"/>
          </a:p>
        </p:txBody>
      </p:sp>
      <p:sp>
        <p:nvSpPr>
          <p:cNvPr id="3" name="Content Placeholder 2"/>
          <p:cNvSpPr>
            <a:spLocks noGrp="1"/>
          </p:cNvSpPr>
          <p:nvPr>
            <p:ph idx="1"/>
          </p:nvPr>
        </p:nvSpPr>
        <p:spPr>
          <a:xfrm>
            <a:off x="1385351" y="3153083"/>
            <a:ext cx="1001806" cy="711005"/>
          </a:xfrm>
        </p:spPr>
        <p:txBody>
          <a:bodyPr anchor="t" anchorCtr="0"/>
          <a:lstStyle/>
          <a:p>
            <a:pPr algn="l" rtl="0"/>
            <a:r>
              <a:rPr lang="fr-FR" sz="1400" b="1" i="0" u="none" baseline="0" dirty="0"/>
              <a:t>Action réactive</a:t>
            </a:r>
            <a:endParaRPr lang="fr-FR" sz="1400" b="1" dirty="0"/>
          </a:p>
        </p:txBody>
      </p:sp>
      <p:sp>
        <p:nvSpPr>
          <p:cNvPr id="10" name="5-Point Star 9"/>
          <p:cNvSpPr/>
          <p:nvPr/>
        </p:nvSpPr>
        <p:spPr>
          <a:xfrm>
            <a:off x="1533654" y="3851865"/>
            <a:ext cx="628139" cy="464018"/>
          </a:xfrm>
          <a:prstGeom prst="star5">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fr-FR"/>
          </a:p>
        </p:txBody>
      </p:sp>
      <p:sp>
        <p:nvSpPr>
          <p:cNvPr id="11" name="Content Placeholder 2"/>
          <p:cNvSpPr txBox="1">
            <a:spLocks/>
          </p:cNvSpPr>
          <p:nvPr/>
        </p:nvSpPr>
        <p:spPr>
          <a:xfrm>
            <a:off x="2243649" y="3931294"/>
            <a:ext cx="1716599" cy="355503"/>
          </a:xfrm>
          <a:prstGeom prst="rect">
            <a:avLst/>
          </a:prstGeom>
        </p:spPr>
        <p:txBody>
          <a:bodyPr vert="horz" lIns="91440" tIns="45720" rIns="91440" bIns="45720" rtlCol="0" anchor="t" anchorCtr="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rtl="0"/>
            <a:r>
              <a:rPr lang="fr-FR" sz="1400" b="1" dirty="0" smtClean="0">
                <a:solidFill>
                  <a:srgbClr val="FF0000"/>
                </a:solidFill>
              </a:rPr>
              <a:t>Mode</a:t>
            </a:r>
            <a:r>
              <a:rPr lang="fr-FR" sz="1400" b="1" i="0" u="none" baseline="0" dirty="0" smtClean="0">
                <a:solidFill>
                  <a:srgbClr val="FF0000"/>
                </a:solidFill>
              </a:rPr>
              <a:t> </a:t>
            </a:r>
            <a:r>
              <a:rPr lang="fr-FR" sz="1400" b="1" i="0" u="none" baseline="0" dirty="0">
                <a:solidFill>
                  <a:srgbClr val="FF0000"/>
                </a:solidFill>
              </a:rPr>
              <a:t>d'abus</a:t>
            </a:r>
          </a:p>
        </p:txBody>
      </p:sp>
      <p:sp>
        <p:nvSpPr>
          <p:cNvPr id="12" name="TextBox 11"/>
          <p:cNvSpPr txBox="1"/>
          <p:nvPr/>
        </p:nvSpPr>
        <p:spPr>
          <a:xfrm>
            <a:off x="6509902" y="5934544"/>
            <a:ext cx="2361293" cy="230832"/>
          </a:xfrm>
          <a:prstGeom prst="rect">
            <a:avLst/>
          </a:prstGeom>
          <a:noFill/>
        </p:spPr>
        <p:txBody>
          <a:bodyPr wrap="square" rtlCol="0">
            <a:spAutoFit/>
          </a:bodyPr>
          <a:lstStyle/>
          <a:p>
            <a:pPr algn="r" rtl="0"/>
            <a:r>
              <a:rPr lang="fr-FR" sz="900" b="0" i="1" u="none" baseline="0">
                <a:latin typeface="Tahoma"/>
                <a:cs typeface="Tahoma"/>
              </a:rPr>
              <a:t>Source : CICR</a:t>
            </a:r>
            <a:endParaRPr lang="fr-FR" sz="900" i="1" dirty="0">
              <a:latin typeface="Tahoma"/>
              <a:cs typeface="Tahoma"/>
            </a:endParaRPr>
          </a:p>
        </p:txBody>
      </p:sp>
    </p:spTree>
    <p:extLst>
      <p:ext uri="{BB962C8B-B14F-4D97-AF65-F5344CB8AC3E}">
        <p14:creationId xmlns:p14="http://schemas.microsoft.com/office/powerpoint/2010/main" val="76384296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ivil-protection-roles-backgrou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8117" y="1165932"/>
            <a:ext cx="5287145" cy="4774292"/>
          </a:xfrm>
          <a:prstGeom prst="rect">
            <a:avLst/>
          </a:prstGeom>
        </p:spPr>
      </p:pic>
      <p:sp>
        <p:nvSpPr>
          <p:cNvPr id="2" name="Title 1"/>
          <p:cNvSpPr>
            <a:spLocks noGrp="1"/>
          </p:cNvSpPr>
          <p:nvPr>
            <p:ph type="title"/>
          </p:nvPr>
        </p:nvSpPr>
        <p:spPr/>
        <p:txBody>
          <a:bodyPr/>
          <a:lstStyle/>
          <a:p>
            <a:pPr algn="l" rtl="0"/>
            <a:r>
              <a:rPr lang="fr-FR" b="1" i="0" u="none" baseline="0"/>
              <a:t>Qui joue un rôle dans la protection civile ?</a:t>
            </a:r>
          </a:p>
        </p:txBody>
      </p:sp>
      <p:sp>
        <p:nvSpPr>
          <p:cNvPr id="3" name="Content Placeholder 2"/>
          <p:cNvSpPr>
            <a:spLocks noGrp="1"/>
          </p:cNvSpPr>
          <p:nvPr>
            <p:ph idx="1"/>
          </p:nvPr>
        </p:nvSpPr>
        <p:spPr>
          <a:xfrm>
            <a:off x="5286707" y="1213141"/>
            <a:ext cx="3129633" cy="1199648"/>
          </a:xfrm>
        </p:spPr>
        <p:txBody>
          <a:bodyPr/>
          <a:lstStyle/>
          <a:p>
            <a:pPr algn="r" rtl="0"/>
            <a:r>
              <a:rPr lang="fr-FR" b="1" i="0" u="none" baseline="0">
                <a:solidFill>
                  <a:schemeClr val="accent1"/>
                </a:solidFill>
              </a:rPr>
              <a:t>Acteurs de la protection civile</a:t>
            </a:r>
            <a:endParaRPr lang="fr-FR" b="1" dirty="0">
              <a:solidFill>
                <a:schemeClr val="accent1"/>
              </a:solidFill>
            </a:endParaRPr>
          </a:p>
        </p:txBody>
      </p:sp>
      <p:sp>
        <p:nvSpPr>
          <p:cNvPr id="4" name="Footer Placeholder 3"/>
          <p:cNvSpPr>
            <a:spLocks noGrp="1"/>
          </p:cNvSpPr>
          <p:nvPr>
            <p:ph type="ftr" sz="quarter" idx="3"/>
          </p:nvPr>
        </p:nvSpPr>
        <p:spPr/>
        <p:txBody>
          <a:bodyPr/>
          <a:lstStyle/>
          <a:p>
            <a:pPr algn="l" rtl="0"/>
            <a:r>
              <a:rPr lang="fr-FR" b="0" i="0" u="none" baseline="0"/>
              <a:t>Module A12 – Sphère et les principes de protection</a:t>
            </a:r>
          </a:p>
          <a:p>
            <a:pPr algn="l" rtl="0"/>
            <a:r>
              <a:rPr lang="fr-FR" b="0" i="0" u="none" baseline="0"/>
              <a:t>Pack de formation Sphère 2015</a:t>
            </a:r>
            <a:endParaRPr lang="fr-FR" dirty="0" smtClean="0"/>
          </a:p>
        </p:txBody>
      </p:sp>
      <p:sp>
        <p:nvSpPr>
          <p:cNvPr id="5" name="Content Placeholder 2"/>
          <p:cNvSpPr txBox="1">
            <a:spLocks/>
          </p:cNvSpPr>
          <p:nvPr/>
        </p:nvSpPr>
        <p:spPr>
          <a:xfrm>
            <a:off x="1358754" y="1301662"/>
            <a:ext cx="1520404" cy="550083"/>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rtl="0"/>
            <a:r>
              <a:rPr lang="fr-FR" sz="1800" b="1" i="0" u="none" baseline="0" dirty="0">
                <a:solidFill>
                  <a:schemeClr val="bg1"/>
                </a:solidFill>
              </a:rPr>
              <a:t>Individu</a:t>
            </a:r>
            <a:endParaRPr lang="fr-FR" sz="1800" b="1" dirty="0">
              <a:solidFill>
                <a:schemeClr val="bg1"/>
              </a:solidFill>
            </a:endParaRPr>
          </a:p>
        </p:txBody>
      </p:sp>
      <p:sp>
        <p:nvSpPr>
          <p:cNvPr id="6" name="Content Placeholder 2"/>
          <p:cNvSpPr txBox="1">
            <a:spLocks/>
          </p:cNvSpPr>
          <p:nvPr/>
        </p:nvSpPr>
        <p:spPr>
          <a:xfrm>
            <a:off x="2396028" y="2251772"/>
            <a:ext cx="1588263" cy="394963"/>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rtl="0"/>
            <a:r>
              <a:rPr lang="fr-FR" sz="1600" b="1" i="0" u="none" baseline="0" dirty="0">
                <a:solidFill>
                  <a:schemeClr val="tx1"/>
                </a:solidFill>
              </a:rPr>
              <a:t>Communauté</a:t>
            </a:r>
            <a:endParaRPr lang="fr-FR" sz="1600" b="1" dirty="0">
              <a:solidFill>
                <a:schemeClr val="tx1"/>
              </a:solidFill>
            </a:endParaRPr>
          </a:p>
        </p:txBody>
      </p:sp>
      <p:sp>
        <p:nvSpPr>
          <p:cNvPr id="7" name="Content Placeholder 2"/>
          <p:cNvSpPr txBox="1">
            <a:spLocks/>
          </p:cNvSpPr>
          <p:nvPr/>
        </p:nvSpPr>
        <p:spPr>
          <a:xfrm>
            <a:off x="3013223" y="4063471"/>
            <a:ext cx="3516074" cy="357449"/>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rtl="0"/>
            <a:r>
              <a:rPr lang="fr-FR" sz="1800" b="1" i="0" u="none" baseline="0" dirty="0">
                <a:solidFill>
                  <a:schemeClr val="bg1"/>
                </a:solidFill>
              </a:rPr>
              <a:t>Acteurs internationaux</a:t>
            </a:r>
            <a:endParaRPr lang="fr-FR" sz="1800" b="1" dirty="0">
              <a:solidFill>
                <a:schemeClr val="bg1"/>
              </a:solidFill>
            </a:endParaRPr>
          </a:p>
        </p:txBody>
      </p:sp>
      <p:sp>
        <p:nvSpPr>
          <p:cNvPr id="9" name="Content Placeholder 2"/>
          <p:cNvSpPr txBox="1">
            <a:spLocks/>
          </p:cNvSpPr>
          <p:nvPr/>
        </p:nvSpPr>
        <p:spPr>
          <a:xfrm>
            <a:off x="3276612" y="2942649"/>
            <a:ext cx="1764336" cy="373041"/>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rtl="0"/>
            <a:r>
              <a:rPr lang="fr-FR" sz="1800" b="1" i="0" u="none" baseline="0" dirty="0" smtClean="0">
                <a:solidFill>
                  <a:srgbClr val="FFFFFF"/>
                </a:solidFill>
              </a:rPr>
              <a:t>Autorités</a:t>
            </a:r>
            <a:endParaRPr lang="fr-FR" sz="1800" b="1" dirty="0">
              <a:solidFill>
                <a:srgbClr val="FFFFFF"/>
              </a:solidFill>
            </a:endParaRPr>
          </a:p>
        </p:txBody>
      </p:sp>
      <p:sp>
        <p:nvSpPr>
          <p:cNvPr id="11" name="Content Placeholder 2"/>
          <p:cNvSpPr txBox="1">
            <a:spLocks/>
          </p:cNvSpPr>
          <p:nvPr/>
        </p:nvSpPr>
        <p:spPr>
          <a:xfrm>
            <a:off x="1586962" y="2000968"/>
            <a:ext cx="1366087" cy="28831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rtl="0"/>
            <a:r>
              <a:rPr lang="fr-FR" sz="1200" b="0" i="0" u="none" baseline="0">
                <a:solidFill>
                  <a:schemeClr val="tx1"/>
                </a:solidFill>
              </a:rPr>
              <a:t>Société civile</a:t>
            </a:r>
            <a:endParaRPr lang="fr-FR" sz="1200" dirty="0">
              <a:solidFill>
                <a:schemeClr val="tx1"/>
              </a:solidFill>
            </a:endParaRPr>
          </a:p>
        </p:txBody>
      </p:sp>
      <p:sp>
        <p:nvSpPr>
          <p:cNvPr id="12" name="Content Placeholder 2"/>
          <p:cNvSpPr txBox="1">
            <a:spLocks/>
          </p:cNvSpPr>
          <p:nvPr/>
        </p:nvSpPr>
        <p:spPr>
          <a:xfrm>
            <a:off x="1470634" y="2699009"/>
            <a:ext cx="1366087" cy="28831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rtl="0"/>
            <a:r>
              <a:rPr lang="fr-FR" sz="1200" b="0" i="0" u="none" baseline="0">
                <a:solidFill>
                  <a:schemeClr val="tx1"/>
                </a:solidFill>
              </a:rPr>
              <a:t>Groupe social</a:t>
            </a:r>
            <a:endParaRPr lang="fr-FR" sz="1200" dirty="0">
              <a:solidFill>
                <a:schemeClr val="tx1"/>
              </a:solidFill>
            </a:endParaRPr>
          </a:p>
        </p:txBody>
      </p:sp>
      <p:sp>
        <p:nvSpPr>
          <p:cNvPr id="13" name="Content Placeholder 2"/>
          <p:cNvSpPr txBox="1">
            <a:spLocks/>
          </p:cNvSpPr>
          <p:nvPr/>
        </p:nvSpPr>
        <p:spPr>
          <a:xfrm>
            <a:off x="616587" y="2583935"/>
            <a:ext cx="624263" cy="28831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rtl="0"/>
            <a:r>
              <a:rPr lang="fr-FR" sz="1200" b="0" i="0" u="none" baseline="0">
                <a:solidFill>
                  <a:schemeClr val="tx1"/>
                </a:solidFill>
              </a:rPr>
              <a:t>École</a:t>
            </a:r>
            <a:endParaRPr lang="fr-FR" sz="1200" dirty="0">
              <a:solidFill>
                <a:schemeClr val="tx1"/>
              </a:solidFill>
            </a:endParaRPr>
          </a:p>
        </p:txBody>
      </p:sp>
      <p:sp>
        <p:nvSpPr>
          <p:cNvPr id="14" name="Content Placeholder 2"/>
          <p:cNvSpPr txBox="1">
            <a:spLocks/>
          </p:cNvSpPr>
          <p:nvPr/>
        </p:nvSpPr>
        <p:spPr>
          <a:xfrm>
            <a:off x="846371" y="3495265"/>
            <a:ext cx="966434" cy="28831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rtl="0"/>
            <a:r>
              <a:rPr lang="fr-FR" sz="1200" b="0" i="0" u="none" baseline="0" dirty="0" smtClean="0">
                <a:solidFill>
                  <a:schemeClr val="tx1"/>
                </a:solidFill>
              </a:rPr>
              <a:t>Civiles</a:t>
            </a:r>
            <a:endParaRPr lang="fr-FR" sz="1200" dirty="0">
              <a:solidFill>
                <a:schemeClr val="tx1"/>
              </a:solidFill>
            </a:endParaRPr>
          </a:p>
        </p:txBody>
      </p:sp>
      <p:sp>
        <p:nvSpPr>
          <p:cNvPr id="15" name="Content Placeholder 2"/>
          <p:cNvSpPr txBox="1">
            <a:spLocks/>
          </p:cNvSpPr>
          <p:nvPr/>
        </p:nvSpPr>
        <p:spPr>
          <a:xfrm>
            <a:off x="2249136" y="3495265"/>
            <a:ext cx="966434" cy="28831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rtl="0"/>
            <a:r>
              <a:rPr lang="fr-FR" sz="1200" b="0" i="0" u="none" baseline="0" dirty="0" smtClean="0">
                <a:solidFill>
                  <a:schemeClr val="tx1"/>
                </a:solidFill>
              </a:rPr>
              <a:t>Militaires</a:t>
            </a:r>
            <a:endParaRPr lang="fr-FR" sz="1200" dirty="0">
              <a:solidFill>
                <a:schemeClr val="tx1"/>
              </a:solidFill>
            </a:endParaRPr>
          </a:p>
        </p:txBody>
      </p:sp>
      <p:sp>
        <p:nvSpPr>
          <p:cNvPr id="17" name="Content Placeholder 2"/>
          <p:cNvSpPr txBox="1">
            <a:spLocks/>
          </p:cNvSpPr>
          <p:nvPr/>
        </p:nvSpPr>
        <p:spPr>
          <a:xfrm>
            <a:off x="3635398" y="3495265"/>
            <a:ext cx="966434" cy="28831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rtl="0"/>
            <a:r>
              <a:rPr lang="fr-FR" sz="1200" b="0" i="0" u="none" baseline="0">
                <a:solidFill>
                  <a:schemeClr val="tx1"/>
                </a:solidFill>
              </a:rPr>
              <a:t>Police</a:t>
            </a:r>
            <a:endParaRPr lang="fr-FR" sz="1200" dirty="0">
              <a:solidFill>
                <a:schemeClr val="tx1"/>
              </a:solidFill>
            </a:endParaRPr>
          </a:p>
        </p:txBody>
      </p:sp>
      <p:sp>
        <p:nvSpPr>
          <p:cNvPr id="18" name="Content Placeholder 2"/>
          <p:cNvSpPr txBox="1">
            <a:spLocks/>
          </p:cNvSpPr>
          <p:nvPr/>
        </p:nvSpPr>
        <p:spPr>
          <a:xfrm>
            <a:off x="1143909" y="4522935"/>
            <a:ext cx="1105227" cy="28831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rtl="0"/>
            <a:r>
              <a:rPr lang="fr-FR" sz="1050" dirty="0" smtClean="0">
                <a:solidFill>
                  <a:schemeClr val="tx1"/>
                </a:solidFill>
              </a:rPr>
              <a:t>Casques bleus</a:t>
            </a:r>
            <a:endParaRPr lang="fr-FR" sz="1050" dirty="0">
              <a:solidFill>
                <a:schemeClr val="tx1"/>
              </a:solidFill>
            </a:endParaRPr>
          </a:p>
        </p:txBody>
      </p:sp>
      <p:sp>
        <p:nvSpPr>
          <p:cNvPr id="19" name="Content Placeholder 2"/>
          <p:cNvSpPr txBox="1">
            <a:spLocks/>
          </p:cNvSpPr>
          <p:nvPr/>
        </p:nvSpPr>
        <p:spPr>
          <a:xfrm>
            <a:off x="1586962" y="5356704"/>
            <a:ext cx="662174" cy="450599"/>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rtl="0"/>
            <a:r>
              <a:rPr lang="fr-FR" sz="1100" b="0" i="0" u="none" baseline="0" dirty="0">
                <a:solidFill>
                  <a:schemeClr val="tx1"/>
                </a:solidFill>
              </a:rPr>
              <a:t>Forces armées</a:t>
            </a:r>
            <a:endParaRPr lang="fr-FR" sz="1100" dirty="0">
              <a:solidFill>
                <a:schemeClr val="tx1"/>
              </a:solidFill>
            </a:endParaRPr>
          </a:p>
        </p:txBody>
      </p:sp>
      <p:sp>
        <p:nvSpPr>
          <p:cNvPr id="20" name="Content Placeholder 2"/>
          <p:cNvSpPr txBox="1">
            <a:spLocks/>
          </p:cNvSpPr>
          <p:nvPr/>
        </p:nvSpPr>
        <p:spPr>
          <a:xfrm>
            <a:off x="2386480" y="4399124"/>
            <a:ext cx="1754637" cy="527749"/>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rtl="0"/>
            <a:r>
              <a:rPr lang="fr-FR" sz="1100" b="0" i="0" u="none" baseline="0" dirty="0">
                <a:solidFill>
                  <a:schemeClr val="tx1"/>
                </a:solidFill>
              </a:rPr>
              <a:t>Acteurs </a:t>
            </a:r>
            <a:r>
              <a:rPr lang="fr-FR" sz="1100" b="0" i="0" u="none" baseline="0" dirty="0" smtClean="0">
                <a:solidFill>
                  <a:schemeClr val="tx1"/>
                </a:solidFill>
              </a:rPr>
              <a:t>avec un mandat de protection</a:t>
            </a:r>
            <a:endParaRPr lang="fr-FR" sz="1100" dirty="0">
              <a:solidFill>
                <a:schemeClr val="tx1"/>
              </a:solidFill>
            </a:endParaRPr>
          </a:p>
        </p:txBody>
      </p:sp>
      <p:sp>
        <p:nvSpPr>
          <p:cNvPr id="21" name="Content Placeholder 2"/>
          <p:cNvSpPr txBox="1">
            <a:spLocks/>
          </p:cNvSpPr>
          <p:nvPr/>
        </p:nvSpPr>
        <p:spPr>
          <a:xfrm>
            <a:off x="4150666" y="4531364"/>
            <a:ext cx="1491323" cy="703936"/>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rtl="0"/>
            <a:r>
              <a:rPr lang="fr-FR" sz="1200" b="0" i="0" u="none" baseline="0" dirty="0">
                <a:solidFill>
                  <a:schemeClr val="tx1"/>
                </a:solidFill>
              </a:rPr>
              <a:t>Organisations non gouvernementales </a:t>
            </a:r>
            <a:r>
              <a:rPr lang="fr-FR" sz="1200" dirty="0">
                <a:solidFill>
                  <a:schemeClr val="tx1"/>
                </a:solidFill>
              </a:rPr>
              <a:t/>
            </a:r>
            <a:br>
              <a:rPr lang="fr-FR" sz="1200" dirty="0">
                <a:solidFill>
                  <a:schemeClr val="tx1"/>
                </a:solidFill>
              </a:rPr>
            </a:br>
            <a:r>
              <a:rPr lang="fr-FR" sz="1200" b="0" i="0" u="none" baseline="0" dirty="0">
                <a:solidFill>
                  <a:schemeClr val="tx1"/>
                </a:solidFill>
              </a:rPr>
              <a:t>internationales</a:t>
            </a:r>
            <a:endParaRPr lang="fr-FR" sz="1200" dirty="0">
              <a:solidFill>
                <a:schemeClr val="tx1"/>
              </a:solidFill>
            </a:endParaRPr>
          </a:p>
        </p:txBody>
      </p:sp>
    </p:spTree>
    <p:extLst>
      <p:ext uri="{BB962C8B-B14F-4D97-AF65-F5344CB8AC3E}">
        <p14:creationId xmlns:p14="http://schemas.microsoft.com/office/powerpoint/2010/main" val="335762267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pPr algn="l" rtl="0"/>
            <a:r>
              <a:rPr lang="fr-FR" b="0" i="0" u="none" baseline="0"/>
              <a:t>Module A12 – Sphère et les principes de protection</a:t>
            </a:r>
          </a:p>
          <a:p>
            <a:pPr algn="l" rtl="0"/>
            <a:r>
              <a:rPr lang="fr-FR" b="0" i="0" u="none" baseline="0"/>
              <a:t>Pack de formation Sphère 2015</a:t>
            </a:r>
            <a:endParaRPr lang="fr-FR" dirty="0" smtClean="0"/>
          </a:p>
        </p:txBody>
      </p:sp>
      <p:sp>
        <p:nvSpPr>
          <p:cNvPr id="5" name="Title 1"/>
          <p:cNvSpPr>
            <a:spLocks noGrp="1"/>
          </p:cNvSpPr>
          <p:nvPr>
            <p:ph type="title"/>
          </p:nvPr>
        </p:nvSpPr>
        <p:spPr>
          <a:xfrm>
            <a:off x="457201" y="0"/>
            <a:ext cx="7679604" cy="1081760"/>
          </a:xfrm>
        </p:spPr>
        <p:txBody>
          <a:bodyPr/>
          <a:lstStyle/>
          <a:p>
            <a:pPr algn="l" rtl="0"/>
            <a:r>
              <a:rPr lang="fr-FR" b="1" i="0" u="none" baseline="0"/>
              <a:t>Les quatre principes de protection de Sphère</a:t>
            </a:r>
            <a:endParaRPr lang="fr-FR" dirty="0"/>
          </a:p>
        </p:txBody>
      </p:sp>
      <p:graphicFrame>
        <p:nvGraphicFramePr>
          <p:cNvPr id="2" name="Object 1"/>
          <p:cNvGraphicFramePr>
            <a:graphicFrameLocks noChangeAspect="1"/>
          </p:cNvGraphicFramePr>
          <p:nvPr>
            <p:extLst>
              <p:ext uri="{D42A27DB-BD31-4B8C-83A1-F6EECF244321}">
                <p14:modId xmlns:p14="http://schemas.microsoft.com/office/powerpoint/2010/main" val="531481323"/>
              </p:ext>
            </p:extLst>
          </p:nvPr>
        </p:nvGraphicFramePr>
        <p:xfrm>
          <a:off x="1297662" y="1304267"/>
          <a:ext cx="6493484" cy="4602448"/>
        </p:xfrm>
        <a:graphic>
          <a:graphicData uri="http://schemas.openxmlformats.org/presentationml/2006/ole">
            <mc:AlternateContent xmlns:mc="http://schemas.openxmlformats.org/markup-compatibility/2006">
              <mc:Choice xmlns:v="urn:schemas-microsoft-com:vml" Requires="v">
                <p:oleObj spid="_x0000_s1069" name="Document" r:id="rId5" imgW="5930900" imgH="4203700" progId="Word.Document.12">
                  <p:embed/>
                </p:oleObj>
              </mc:Choice>
              <mc:Fallback>
                <p:oleObj name="Document" r:id="rId5" imgW="5930900" imgH="4203700" progId="Word.Document.12">
                  <p:embed/>
                  <p:pic>
                    <p:nvPicPr>
                      <p:cNvPr id="0" name=""/>
                      <p:cNvPicPr/>
                      <p:nvPr/>
                    </p:nvPicPr>
                    <p:blipFill>
                      <a:blip r:embed="rId6"/>
                      <a:stretch>
                        <a:fillRect/>
                      </a:stretch>
                    </p:blipFill>
                    <p:spPr>
                      <a:xfrm>
                        <a:off x="1297662" y="1304267"/>
                        <a:ext cx="6493484" cy="4602448"/>
                      </a:xfrm>
                      <a:prstGeom prst="rect">
                        <a:avLst/>
                      </a:prstGeom>
                    </p:spPr>
                  </p:pic>
                </p:oleObj>
              </mc:Fallback>
            </mc:AlternateContent>
          </a:graphicData>
        </a:graphic>
      </p:graphicFrame>
    </p:spTree>
    <p:extLst>
      <p:ext uri="{BB962C8B-B14F-4D97-AF65-F5344CB8AC3E}">
        <p14:creationId xmlns:p14="http://schemas.microsoft.com/office/powerpoint/2010/main" val="120644415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0"/>
            <a:ext cx="7653398" cy="1081760"/>
          </a:xfrm>
        </p:spPr>
        <p:txBody>
          <a:bodyPr/>
          <a:lstStyle/>
          <a:p>
            <a:pPr algn="l" rtl="0"/>
            <a:r>
              <a:rPr lang="fr-FR" b="1" i="0" u="none" baseline="0"/>
              <a:t>Vue d'ensemble des 4 principes de protection</a:t>
            </a:r>
            <a:endParaRPr lang="fr-FR" dirty="0"/>
          </a:p>
        </p:txBody>
      </p:sp>
      <p:sp>
        <p:nvSpPr>
          <p:cNvPr id="5" name="Content Placeholder 4"/>
          <p:cNvSpPr>
            <a:spLocks noGrp="1"/>
          </p:cNvSpPr>
          <p:nvPr>
            <p:ph idx="1"/>
          </p:nvPr>
        </p:nvSpPr>
        <p:spPr>
          <a:xfrm>
            <a:off x="457200" y="1340442"/>
            <a:ext cx="8229600" cy="4785722"/>
          </a:xfrm>
        </p:spPr>
        <p:txBody>
          <a:bodyPr>
            <a:normAutofit/>
          </a:bodyPr>
          <a:lstStyle/>
          <a:p>
            <a:pPr algn="l" rtl="0"/>
            <a:r>
              <a:rPr lang="fr-FR" sz="1900" b="0" i="0" u="none" baseline="0" dirty="0" smtClean="0"/>
              <a:t>Divisés</a:t>
            </a:r>
            <a:r>
              <a:rPr lang="fr-FR" sz="1900" b="0" i="0" u="none" dirty="0" smtClean="0"/>
              <a:t> en</a:t>
            </a:r>
            <a:r>
              <a:rPr lang="fr-FR" sz="1900" b="0" i="0" u="none" baseline="0" dirty="0" smtClean="0"/>
              <a:t> </a:t>
            </a:r>
            <a:r>
              <a:rPr lang="fr-FR" sz="1900" b="0" i="0" u="none" baseline="0" dirty="0"/>
              <a:t>4 groupes :</a:t>
            </a:r>
          </a:p>
          <a:p>
            <a:pPr lvl="1" algn="l" rtl="0"/>
            <a:r>
              <a:rPr lang="fr-FR" sz="1900" b="0" i="0" u="none" baseline="0" dirty="0"/>
              <a:t>Lisez à la page 34 le paragraphe qui correspond au principe sur lequel vous devez vous pencher.</a:t>
            </a:r>
          </a:p>
          <a:p>
            <a:pPr lvl="1" algn="l" rtl="0"/>
            <a:r>
              <a:rPr lang="fr-FR" sz="1900" b="0" i="0" u="none" baseline="0" dirty="0"/>
              <a:t>Dans le chapitre sur la protection, trouvez la section qui est consacrée à votre principe ; lisez seulement le texte du principe et les trois éléments (pas les notes d'orientation que nous allons explorer par la suite).</a:t>
            </a:r>
          </a:p>
          <a:p>
            <a:pPr lvl="1" algn="l" rtl="0"/>
            <a:r>
              <a:rPr lang="fr-FR" sz="1900" b="0" i="0" u="none" baseline="0" dirty="0"/>
              <a:t>Dessinez une image qui représente votre </a:t>
            </a:r>
            <a:r>
              <a:rPr lang="fr-FR" sz="1900" dirty="0"/>
              <a:t/>
            </a:r>
            <a:br>
              <a:rPr lang="fr-FR" sz="1900" dirty="0"/>
            </a:br>
            <a:r>
              <a:rPr lang="fr-FR" sz="1900" b="0" i="0" u="none" baseline="0" dirty="0"/>
              <a:t>principe sur un tableau de conférence. </a:t>
            </a:r>
            <a:r>
              <a:rPr lang="fr-FR" sz="1900" b="0" i="0" u="none" baseline="0" dirty="0" smtClean="0"/>
              <a:t/>
            </a:r>
            <a:br>
              <a:rPr lang="fr-FR" sz="1900" b="0" i="0" u="none" baseline="0" dirty="0" smtClean="0"/>
            </a:br>
            <a:r>
              <a:rPr lang="fr-FR" sz="1900" b="0" i="0" u="none" baseline="0" dirty="0" smtClean="0"/>
              <a:t>Vous </a:t>
            </a:r>
            <a:r>
              <a:rPr lang="fr-FR" sz="1900" b="0" i="0" u="none" baseline="0" dirty="0"/>
              <a:t>aurez </a:t>
            </a:r>
            <a:r>
              <a:rPr lang="fr-FR" sz="1900" b="0" i="0" u="none" baseline="0" dirty="0" smtClean="0"/>
              <a:t>3 minutes </a:t>
            </a:r>
            <a:r>
              <a:rPr lang="fr-FR" sz="1900" b="0" i="0" u="none" baseline="0" dirty="0"/>
              <a:t>pour informer les </a:t>
            </a:r>
            <a:r>
              <a:rPr lang="fr-FR" sz="1900" b="0" i="0" u="none" baseline="0" dirty="0" smtClean="0"/>
              <a:t/>
            </a:r>
            <a:br>
              <a:rPr lang="fr-FR" sz="1900" b="0" i="0" u="none" baseline="0" dirty="0" smtClean="0"/>
            </a:br>
            <a:r>
              <a:rPr lang="fr-FR" sz="1900" b="0" i="0" u="none" baseline="0" dirty="0" smtClean="0"/>
              <a:t>autres </a:t>
            </a:r>
            <a:r>
              <a:rPr lang="fr-FR" sz="1900" b="0" i="0" u="none" baseline="0" dirty="0"/>
              <a:t>groupes sur </a:t>
            </a:r>
            <a:r>
              <a:rPr lang="fr-FR" sz="1900" b="0" i="0" u="none" baseline="0" dirty="0" smtClean="0"/>
              <a:t>les </a:t>
            </a:r>
            <a:r>
              <a:rPr lang="fr-FR" sz="1900" b="0" i="0" u="none" baseline="0" dirty="0"/>
              <a:t>messages clés </a:t>
            </a:r>
            <a:r>
              <a:rPr lang="fr-FR" sz="1900" b="0" i="0" u="none" baseline="0" dirty="0" smtClean="0"/>
              <a:t/>
            </a:r>
            <a:br>
              <a:rPr lang="fr-FR" sz="1900" b="0" i="0" u="none" baseline="0" dirty="0" smtClean="0"/>
            </a:br>
            <a:r>
              <a:rPr lang="fr-FR" sz="1900" b="0" i="0" u="none" baseline="0" dirty="0" smtClean="0"/>
              <a:t>dont </a:t>
            </a:r>
            <a:r>
              <a:rPr lang="fr-FR" sz="1900" b="0" i="0" u="none" baseline="0" dirty="0"/>
              <a:t>ils devraient se rappeler </a:t>
            </a:r>
            <a:r>
              <a:rPr lang="fr-FR" sz="1900" b="0" i="0" u="none" baseline="0" dirty="0" smtClean="0"/>
              <a:t>à </a:t>
            </a:r>
            <a:r>
              <a:rPr lang="fr-FR" sz="1900" b="0" i="0" u="none" baseline="0" dirty="0"/>
              <a:t>propos </a:t>
            </a:r>
            <a:r>
              <a:rPr lang="fr-FR" sz="1900" b="0" i="0" u="none" baseline="0" dirty="0" smtClean="0"/>
              <a:t/>
            </a:r>
            <a:br>
              <a:rPr lang="fr-FR" sz="1900" b="0" i="0" u="none" baseline="0" dirty="0" smtClean="0"/>
            </a:br>
            <a:r>
              <a:rPr lang="fr-FR" sz="1900" b="0" i="0" u="none" baseline="0" dirty="0" smtClean="0"/>
              <a:t>du </a:t>
            </a:r>
            <a:r>
              <a:rPr lang="fr-FR" sz="1900" b="0" i="0" u="none" baseline="0" dirty="0"/>
              <a:t>principe que vous avez passé en </a:t>
            </a:r>
            <a:r>
              <a:rPr lang="fr-FR" sz="1900" dirty="0"/>
              <a:t/>
            </a:r>
            <a:br>
              <a:rPr lang="fr-FR" sz="1900" dirty="0"/>
            </a:br>
            <a:r>
              <a:rPr lang="fr-FR" sz="1900" b="0" i="0" u="none" baseline="0" dirty="0"/>
              <a:t>revue.</a:t>
            </a:r>
          </a:p>
        </p:txBody>
      </p:sp>
      <p:sp>
        <p:nvSpPr>
          <p:cNvPr id="4" name="Footer Placeholder 3"/>
          <p:cNvSpPr>
            <a:spLocks noGrp="1"/>
          </p:cNvSpPr>
          <p:nvPr>
            <p:ph type="ftr" sz="quarter" idx="3"/>
          </p:nvPr>
        </p:nvSpPr>
        <p:spPr>
          <a:xfrm>
            <a:off x="457198" y="6380737"/>
            <a:ext cx="6072099" cy="365125"/>
          </a:xfrm>
        </p:spPr>
        <p:txBody>
          <a:bodyPr/>
          <a:lstStyle/>
          <a:p>
            <a:pPr algn="l" rtl="0"/>
            <a:r>
              <a:rPr lang="fr-FR" b="0" i="0" u="none" baseline="0"/>
              <a:t>Module A12 – Sphère et les principes de protection</a:t>
            </a:r>
          </a:p>
          <a:p>
            <a:pPr algn="l" rtl="0"/>
            <a:r>
              <a:rPr lang="fr-FR" b="0" i="0" u="none" baseline="0"/>
              <a:t>Pack de formation Sphère 2015</a:t>
            </a:r>
            <a:endParaRPr lang="fr-FR" dirty="0" smtClean="0"/>
          </a:p>
        </p:txBody>
      </p:sp>
      <p:pic>
        <p:nvPicPr>
          <p:cNvPr id="6" name="Picture 5" descr="clock-1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10599" y="77560"/>
            <a:ext cx="1031799" cy="900000"/>
          </a:xfrm>
          <a:prstGeom prst="rect">
            <a:avLst/>
          </a:prstGeom>
        </p:spPr>
      </p:pic>
    </p:spTree>
    <p:extLst>
      <p:ext uri="{BB962C8B-B14F-4D97-AF65-F5344CB8AC3E}">
        <p14:creationId xmlns:p14="http://schemas.microsoft.com/office/powerpoint/2010/main" val="230894842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Sphere">
  <a:themeElements>
    <a:clrScheme name="Sphere">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5">
            <a:lumMod val="20000"/>
            <a:lumOff val="80000"/>
          </a:schemeClr>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Sphere.thmx</Template>
  <TotalTime>4241</TotalTime>
  <Words>1242</Words>
  <Application>Microsoft Macintosh PowerPoint</Application>
  <PresentationFormat>On-screen Show (4:3)</PresentationFormat>
  <Paragraphs>139</Paragraphs>
  <Slides>11</Slides>
  <Notes>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3" baseType="lpstr">
      <vt:lpstr>Sphere</vt:lpstr>
      <vt:lpstr>Document</vt:lpstr>
      <vt:lpstr>PowerPoint Presentation</vt:lpstr>
      <vt:lpstr>Qu’est-ce que la protection ?</vt:lpstr>
      <vt:lpstr>Trouver un juste équilibre entre assistance et protection</vt:lpstr>
      <vt:lpstr>Pourquoi la protection est-elle requise ?</vt:lpstr>
      <vt:lpstr>Quels sont les exemples de préoccupations liées à la protection durant une crise humanitaire ?</vt:lpstr>
      <vt:lpstr>Différents modes d'actions de protection</vt:lpstr>
      <vt:lpstr>Qui joue un rôle dans la protection civile ?</vt:lpstr>
      <vt:lpstr>Les quatre principes de protection de Sphère</vt:lpstr>
      <vt:lpstr>Vue d'ensemble des 4 principes de protection</vt:lpstr>
      <vt:lpstr>Jeu de cartes :  Principes de protection en action</vt:lpstr>
      <vt:lpstr>Messages clés</vt:lpstr>
    </vt:vector>
  </TitlesOfParts>
  <Company>Word Smiths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Smith</dc:creator>
  <cp:lastModifiedBy>Nick Smith</cp:lastModifiedBy>
  <cp:revision>248</cp:revision>
  <dcterms:created xsi:type="dcterms:W3CDTF">2014-12-22T15:37:12Z</dcterms:created>
  <dcterms:modified xsi:type="dcterms:W3CDTF">2015-01-30T16:33:35Z</dcterms:modified>
</cp:coreProperties>
</file>